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5" r:id="rId1"/>
  </p:sldMasterIdLst>
  <p:notesMasterIdLst>
    <p:notesMasterId r:id="rId28"/>
  </p:notesMasterIdLst>
  <p:sldIdLst>
    <p:sldId id="277" r:id="rId2"/>
    <p:sldId id="656" r:id="rId3"/>
    <p:sldId id="657" r:id="rId4"/>
    <p:sldId id="612" r:id="rId5"/>
    <p:sldId id="633" r:id="rId6"/>
    <p:sldId id="644" r:id="rId7"/>
    <p:sldId id="685" r:id="rId8"/>
    <p:sldId id="646" r:id="rId9"/>
    <p:sldId id="615" r:id="rId10"/>
    <p:sldId id="614" r:id="rId11"/>
    <p:sldId id="635" r:id="rId12"/>
    <p:sldId id="636" r:id="rId13"/>
    <p:sldId id="637" r:id="rId14"/>
    <p:sldId id="661" r:id="rId15"/>
    <p:sldId id="662" r:id="rId16"/>
    <p:sldId id="640" r:id="rId17"/>
    <p:sldId id="642" r:id="rId18"/>
    <p:sldId id="663" r:id="rId19"/>
    <p:sldId id="643" r:id="rId20"/>
    <p:sldId id="638" r:id="rId21"/>
    <p:sldId id="639" r:id="rId22"/>
    <p:sldId id="664" r:id="rId23"/>
    <p:sldId id="629" r:id="rId24"/>
    <p:sldId id="631" r:id="rId25"/>
    <p:sldId id="632" r:id="rId26"/>
    <p:sldId id="645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C721C"/>
    <a:srgbClr val="24DF0B"/>
    <a:srgbClr val="FF53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210" autoAdjust="0"/>
    <p:restoredTop sz="88979" autoAdjust="0"/>
  </p:normalViewPr>
  <p:slideViewPr>
    <p:cSldViewPr snapToGrid="0">
      <p:cViewPr varScale="1">
        <p:scale>
          <a:sx n="99" d="100"/>
          <a:sy n="99" d="100"/>
        </p:scale>
        <p:origin x="846" y="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435505-D4AB-4F36-857A-9B945E75E4E8}" type="datetimeFigureOut">
              <a:rPr lang="en-US" smtClean="0"/>
              <a:t>8/26/2022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468E2D-EFB9-4AD3-BCB1-EC1F9CDD03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0628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468E2D-EFB9-4AD3-BCB1-EC1F9CDD038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1161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CEB81-FD68-401B-BC78-91EB9540C967}" type="datetime1">
              <a:rPr lang="en-US" smtClean="0"/>
              <a:t>8/26/2022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7692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221D1C-6A88-4B29-9F91-1655F193A491}" type="datetime1">
              <a:rPr lang="en-US" smtClean="0"/>
              <a:t>8/26/2022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1300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CB452-B1B7-4036-9549-ADB66682C6A7}" type="datetime1">
              <a:rPr lang="en-US" smtClean="0"/>
              <a:t>8/26/2022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519228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ECE20E-FC1D-4012-9AC6-574AE27B7331}" type="datetime1">
              <a:rPr lang="en-US" smtClean="0"/>
              <a:t>8/26/2022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4860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B42A9-8B39-4710-8DA0-4D9DE2FED102}" type="datetime1">
              <a:rPr lang="en-US" smtClean="0"/>
              <a:t>8/26/2022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6989811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2CEE42-0CB9-4D6F-AEDE-E9D8E9BD6F13}" type="datetime1">
              <a:rPr lang="en-US" smtClean="0"/>
              <a:t>8/26/2022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05795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5C38D3-8315-447E-A8FB-320950C698E8}" type="datetime1">
              <a:rPr lang="en-US" smtClean="0"/>
              <a:t>8/26/2022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3773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2FA81-2C81-47A5-A1A8-24D80D8B019A}" type="datetime1">
              <a:rPr lang="en-US" smtClean="0"/>
              <a:t>8/26/2022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2981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77427-A65D-491D-BEAD-B09DEC2136E7}" type="datetime1">
              <a:rPr lang="en-US" smtClean="0"/>
              <a:t>8/26/2022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508661" y="0"/>
            <a:ext cx="683339" cy="365125"/>
          </a:xfrm>
        </p:spPr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1210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053D3C-E63A-48D9-97CB-D0AA771906DE}" type="datetime1">
              <a:rPr lang="en-US" smtClean="0"/>
              <a:t>8/26/2022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4409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C3400-8387-41AC-8C61-57B465FA74A1}" type="datetime1">
              <a:rPr lang="en-US" smtClean="0"/>
              <a:t>8/26/2022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2151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D6002-77B2-439D-97A6-A7FD8444B06E}" type="datetime1">
              <a:rPr lang="en-US" smtClean="0"/>
              <a:t>8/26/2022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3157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27F22-E3B1-42E4-A3E0-E2634DBECD66}" type="datetime1">
              <a:rPr lang="en-US" smtClean="0"/>
              <a:t>8/26/2022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9594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22FF2-FA3A-469A-9D28-2B29DAD03501}" type="datetime1">
              <a:rPr lang="en-US" smtClean="0"/>
              <a:t>8/26/2022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508661" y="0"/>
            <a:ext cx="683339" cy="365125"/>
          </a:xfrm>
        </p:spPr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2828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54120-0CE1-4E7E-B8D5-78F49A619362}" type="datetime1">
              <a:rPr lang="en-US" smtClean="0"/>
              <a:t>8/26/2022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2471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197E4-F39F-4DB9-9F60-EC1B22DEC5E9}" type="datetime1">
              <a:rPr lang="en-US" smtClean="0"/>
              <a:t>8/26/2022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636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F2E1E2-56F4-4BC8-9CA2-1D4119E30CAF}" type="datetime1">
              <a:rPr lang="en-US" smtClean="0"/>
              <a:t>8/26/2022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82515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51" r:id="rId6"/>
    <p:sldLayoutId id="2147483752" r:id="rId7"/>
    <p:sldLayoutId id="2147483753" r:id="rId8"/>
    <p:sldLayoutId id="2147483754" r:id="rId9"/>
    <p:sldLayoutId id="2147483755" r:id="rId10"/>
    <p:sldLayoutId id="2147483756" r:id="rId11"/>
    <p:sldLayoutId id="2147483757" r:id="rId12"/>
    <p:sldLayoutId id="2147483758" r:id="rId13"/>
    <p:sldLayoutId id="2147483759" r:id="rId14"/>
    <p:sldLayoutId id="2147483760" r:id="rId15"/>
    <p:sldLayoutId id="2147483761" r:id="rId1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68157" y="1820875"/>
            <a:ext cx="7766936" cy="832936"/>
          </a:xfrm>
        </p:spPr>
        <p:txBody>
          <a:bodyPr/>
          <a:lstStyle/>
          <a:p>
            <a:r>
              <a:rPr lang="en-US" dirty="0" err="1">
                <a:solidFill>
                  <a:srgbClr val="FF0000"/>
                </a:solidFill>
              </a:rPr>
              <a:t>NeuroDOT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436" y="3142035"/>
            <a:ext cx="9014657" cy="2132094"/>
          </a:xfrm>
        </p:spPr>
        <p:txBody>
          <a:bodyPr>
            <a:noAutofit/>
          </a:bodyPr>
          <a:lstStyle/>
          <a:p>
            <a:r>
              <a:rPr lang="en-US" sz="4000" i="1" dirty="0"/>
              <a:t>Tutorial:</a:t>
            </a:r>
          </a:p>
          <a:p>
            <a:r>
              <a:rPr lang="en-US" sz="4000" i="1" dirty="0"/>
              <a:t>Data Quality, Pre-processing, </a:t>
            </a:r>
            <a:br>
              <a:rPr lang="en-US" sz="4000" i="1" dirty="0"/>
            </a:br>
            <a:r>
              <a:rPr lang="en-US" sz="4000" i="1" dirty="0"/>
              <a:t>and Reconstruction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7973" y="1820875"/>
            <a:ext cx="2125980" cy="283464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E69744-5551-1FBC-1452-615F4C4A2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3995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585" y="56227"/>
            <a:ext cx="8596668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Raw Data Quality Assessment: 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Time Traces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0584" y="2393792"/>
            <a:ext cx="5004259" cy="3897311"/>
          </a:xfrm>
        </p:spPr>
        <p:txBody>
          <a:bodyPr>
            <a:normAutofit/>
          </a:bodyPr>
          <a:lstStyle/>
          <a:p>
            <a:pPr lvl="0"/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The left panels show data at 750 nm and the right panels show data at 850 nm.</a:t>
            </a:r>
          </a:p>
          <a:p>
            <a:pPr lvl="0"/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The top panels show all measurements and the bottom panels measurements with standard deviation below a set threshold</a:t>
            </a:r>
          </a:p>
          <a:p>
            <a:pPr lvl="0"/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The y-axis on all is log scale to highlight the range of light levels for the set of source-detector distances.</a:t>
            </a:r>
          </a:p>
          <a:p>
            <a:pPr lvl="0"/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Vertical lines on the bottom row of plots signify time points where something happened in the stimulus paradigm.</a:t>
            </a:r>
          </a:p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55756" y="1676979"/>
            <a:ext cx="520503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Plot_RawData_Time_Traces_Overview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data,info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   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9121389" y="448832"/>
            <a:ext cx="2314834" cy="37894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DOT Acquisition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10278806" y="848431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0789" y="1676979"/>
            <a:ext cx="6831211" cy="4761147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E82246-0B3B-E1C6-CE90-30DCE46DF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3731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585" y="56227"/>
            <a:ext cx="8596668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Raw Data Quality Assessment: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Cap-relevant views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9121389" y="448832"/>
            <a:ext cx="2314834" cy="37894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DOT Acquisition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10278806" y="848431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ontent Placeholder 2"/>
          <p:cNvSpPr>
            <a:spLocks noGrp="1"/>
          </p:cNvSpPr>
          <p:nvPr>
            <p:ph idx="1"/>
          </p:nvPr>
        </p:nvSpPr>
        <p:spPr>
          <a:xfrm>
            <a:off x="150584" y="2333259"/>
            <a:ext cx="4998065" cy="4289196"/>
          </a:xfrm>
        </p:spPr>
        <p:txBody>
          <a:bodyPr>
            <a:normAutofit/>
          </a:bodyPr>
          <a:lstStyle/>
          <a:p>
            <a:r>
              <a:rPr lang="en-US" dirty="0">
                <a:latin typeface="Calibri" panose="020F0502020204030204" pitchFamily="34" charset="0"/>
              </a:rPr>
              <a:t>Top row shows average light levels for short-distance (left) and medium-distance (right) measurements. Good coupling across the entire cap results in mostly white and yellow in these figures. </a:t>
            </a:r>
          </a:p>
          <a:p>
            <a:r>
              <a:rPr lang="en-US" dirty="0">
                <a:latin typeface="Calibri" panose="020F0502020204030204" pitchFamily="34" charset="0"/>
              </a:rPr>
              <a:t>Middle row show signal-to-noise ratio (SNR) for cardiac pulse band of frequencies. </a:t>
            </a:r>
          </a:p>
          <a:p>
            <a:r>
              <a:rPr lang="en-US" dirty="0">
                <a:latin typeface="Calibri" panose="020F0502020204030204" pitchFamily="34" charset="0"/>
              </a:rPr>
              <a:t>Bottom edge plot shows measurements that satisfy the criteria. </a:t>
            </a:r>
            <a:r>
              <a:rPr lang="en-US" dirty="0" err="1">
                <a:latin typeface="Calibri" panose="020F0502020204030204" pitchFamily="34" charset="0"/>
              </a:rPr>
              <a:t>Optodes</a:t>
            </a:r>
            <a:r>
              <a:rPr lang="en-US" dirty="0">
                <a:latin typeface="Calibri" panose="020F0502020204030204" pitchFamily="34" charset="0"/>
              </a:rPr>
              <a:t> that have multiple ‘bad’ measurements are identified with large circles. </a:t>
            </a:r>
          </a:p>
        </p:txBody>
      </p:sp>
      <p:sp>
        <p:nvSpPr>
          <p:cNvPr id="29" name="Rectangle 28"/>
          <p:cNvSpPr/>
          <p:nvPr/>
        </p:nvSpPr>
        <p:spPr>
          <a:xfrm>
            <a:off x="150584" y="1701254"/>
            <a:ext cx="520503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Plot_RawData_Cap_DQC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data,info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US" sz="1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2349" y="1377027"/>
            <a:ext cx="6031784" cy="529115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CD1E0B-1265-35F9-C14C-E8F446938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0468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585" y="56227"/>
            <a:ext cx="8596668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Raw Data Quality Assessment: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The signal and the noise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9121389" y="448832"/>
            <a:ext cx="2314834" cy="37894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DOT Acquisition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10278806" y="848431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ontent Placeholder 2"/>
          <p:cNvSpPr>
            <a:spLocks noGrp="1"/>
          </p:cNvSpPr>
          <p:nvPr>
            <p:ph idx="1"/>
          </p:nvPr>
        </p:nvSpPr>
        <p:spPr>
          <a:xfrm>
            <a:off x="150585" y="2320966"/>
            <a:ext cx="4940399" cy="4289196"/>
          </a:xfrm>
        </p:spPr>
        <p:txBody>
          <a:bodyPr>
            <a:normAutofit/>
          </a:bodyPr>
          <a:lstStyle/>
          <a:p>
            <a:r>
              <a:rPr lang="en-US" dirty="0">
                <a:latin typeface="Calibri" panose="020F0502020204030204" pitchFamily="34" charset="0"/>
              </a:rPr>
              <a:t>(Upper left) A zoomed-in view of several signals shows the presence of cardiac pulse at approximately 1 Hz.</a:t>
            </a:r>
          </a:p>
          <a:p>
            <a:r>
              <a:rPr lang="en-US" dirty="0">
                <a:latin typeface="Calibri" panose="020F0502020204030204" pitchFamily="34" charset="0"/>
              </a:rPr>
              <a:t>(Lower left) Spectral measures averaged over several time traces show strong peaks at ~1Hz (cardiac pulse) and approximately 1/26 Hz (the stimulus frequency).</a:t>
            </a:r>
          </a:p>
          <a:p>
            <a:r>
              <a:rPr lang="en-US" dirty="0">
                <a:latin typeface="Calibri" panose="020F0502020204030204" pitchFamily="34" charset="0"/>
              </a:rPr>
              <a:t>(Upper right) Light level (log) vs. source-detector distance shows expected falloff, with cross-talk at distances &gt; 45 mm.</a:t>
            </a:r>
          </a:p>
          <a:p>
            <a:r>
              <a:rPr lang="en-US" dirty="0">
                <a:latin typeface="Calibri" panose="020F0502020204030204" pitchFamily="34" charset="0"/>
              </a:rPr>
              <a:t>(Lower right) Histogram of signal % standard deviation shows several measurements below ‘good measurement’ threshold of 7.5%.</a:t>
            </a:r>
          </a:p>
        </p:txBody>
      </p:sp>
      <p:sp>
        <p:nvSpPr>
          <p:cNvPr id="30" name="Rectangle 29"/>
          <p:cNvSpPr/>
          <p:nvPr/>
        </p:nvSpPr>
        <p:spPr>
          <a:xfrm>
            <a:off x="150585" y="1620967"/>
            <a:ext cx="520503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Plot_RawData_Metrics_I_DQC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data,info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4885" y="1072479"/>
            <a:ext cx="6487115" cy="562797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27D122-5ADB-4122-9D3E-E7C74376E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3479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585" y="56227"/>
            <a:ext cx="8596668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Pre-processing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9121389" y="448832"/>
            <a:ext cx="2314834" cy="37894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DOT Acquisition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9098694" y="1122790"/>
            <a:ext cx="2360224" cy="321487"/>
          </a:xfrm>
          <a:prstGeom prst="roundRect">
            <a:avLst/>
          </a:prstGeom>
          <a:noFill/>
          <a:ln w="38100">
            <a:solidFill>
              <a:srgbClr val="24DF0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Log-mean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9012809" y="1749657"/>
            <a:ext cx="2531994" cy="321487"/>
          </a:xfrm>
          <a:prstGeom prst="roundRect">
            <a:avLst/>
          </a:prstGeom>
          <a:noFill/>
          <a:ln w="38100">
            <a:solidFill>
              <a:srgbClr val="24DF0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Detect noisy channels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9098694" y="2365623"/>
            <a:ext cx="2360224" cy="321487"/>
          </a:xfrm>
          <a:prstGeom prst="roundRect">
            <a:avLst/>
          </a:prstGeom>
          <a:noFill/>
          <a:ln w="38100">
            <a:solidFill>
              <a:srgbClr val="24DF0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Band-pass filter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8612397" y="3008440"/>
            <a:ext cx="3332818" cy="293546"/>
          </a:xfrm>
          <a:prstGeom prst="roundRect">
            <a:avLst/>
          </a:prstGeom>
          <a:noFill/>
          <a:ln w="38100">
            <a:solidFill>
              <a:srgbClr val="24DF0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Superficial signal regression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9573855" y="4244596"/>
            <a:ext cx="1409902" cy="293546"/>
          </a:xfrm>
          <a:prstGeom prst="roundRect">
            <a:avLst/>
          </a:prstGeom>
          <a:noFill/>
          <a:ln w="38100">
            <a:solidFill>
              <a:srgbClr val="24DF0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Resample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10278806" y="848431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10278806" y="2740729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10278806" y="1508831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10278806" y="2115124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10278806" y="3352106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10278806" y="3998609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/>
          <p:cNvSpPr/>
          <p:nvPr/>
        </p:nvSpPr>
        <p:spPr>
          <a:xfrm>
            <a:off x="9098694" y="3610472"/>
            <a:ext cx="2360224" cy="321487"/>
          </a:xfrm>
          <a:prstGeom prst="roundRect">
            <a:avLst/>
          </a:prstGeom>
          <a:noFill/>
          <a:ln w="38100">
            <a:solidFill>
              <a:srgbClr val="24DF0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Low-pass filter</a:t>
            </a:r>
          </a:p>
        </p:txBody>
      </p:sp>
      <p:sp>
        <p:nvSpPr>
          <p:cNvPr id="28" name="Content Placeholder 7"/>
          <p:cNvSpPr>
            <a:spLocks noGrp="1"/>
          </p:cNvSpPr>
          <p:nvPr>
            <p:ph idx="1"/>
          </p:nvPr>
        </p:nvSpPr>
        <p:spPr>
          <a:xfrm>
            <a:off x="169158" y="960455"/>
            <a:ext cx="8760658" cy="5494670"/>
          </a:xfrm>
        </p:spPr>
        <p:txBody>
          <a:bodyPr>
            <a:normAutofit lnSpcReduction="10000"/>
          </a:bodyPr>
          <a:lstStyle/>
          <a:p>
            <a:pPr lvl="0"/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Pre-processing generally follows the pipeline on the right, as shown below:</a:t>
            </a:r>
          </a:p>
          <a:p>
            <a:pPr marL="400050" lvl="1" indent="0" defTabSz="914400">
              <a:spcBef>
                <a:spcPts val="0"/>
              </a:spcBef>
              <a:buClrTx/>
              <a:buSzTx/>
              <a:buNone/>
            </a:pPr>
            <a:endParaRPr lang="en-US" sz="1000" dirty="0">
              <a:solidFill>
                <a:srgbClr val="00B0F0"/>
              </a:solidFill>
              <a:latin typeface="Calibri" panose="020F0502020204030204"/>
            </a:endParaRPr>
          </a:p>
          <a:p>
            <a:pPr marL="400050" lvl="1" indent="0" defTabSz="914400">
              <a:spcBef>
                <a:spcPts val="0"/>
              </a:spcBef>
              <a:buClrTx/>
              <a:buSzTx/>
              <a:buNone/>
            </a:pP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logmean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(data);  				</a:t>
            </a:r>
            <a:r>
              <a:rPr lang="en-US" sz="1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</a:t>
            </a:r>
            <a:r>
              <a:rPr lang="en-US" sz="1200" b="1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Logmean</a:t>
            </a:r>
            <a:r>
              <a:rPr lang="en-US" sz="1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Light Levels</a:t>
            </a:r>
          </a:p>
          <a:p>
            <a:pPr marL="400050" lvl="1" indent="0" defTabSz="914400">
              <a:spcBef>
                <a:spcPts val="0"/>
              </a:spcBef>
              <a:buClrTx/>
              <a:buSzTx/>
              <a:buNone/>
            </a:pP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 = 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FindGoodMeas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info, 0.075); 		</a:t>
            </a:r>
            <a:r>
              <a:rPr lang="en-US" sz="1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Detect Noisy Channels</a:t>
            </a:r>
          </a:p>
          <a:p>
            <a:pPr marL="400050" lvl="1" indent="0" defTabSz="914400">
              <a:spcBef>
                <a:spcPts val="0"/>
              </a:spcBef>
              <a:buClrTx/>
              <a:buSzTx/>
              <a:buNone/>
            </a:pP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detrend_tts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  			</a:t>
            </a:r>
            <a:r>
              <a:rPr lang="en-US" sz="1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</a:t>
            </a:r>
            <a:r>
              <a:rPr lang="en-US" sz="1200" b="1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Detrend</a:t>
            </a:r>
            <a:r>
              <a:rPr lang="en-US" sz="1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Data</a:t>
            </a:r>
          </a:p>
          <a:p>
            <a:pPr marL="400050" lvl="1" indent="0" defTabSz="914400">
              <a:spcBef>
                <a:spcPts val="0"/>
              </a:spcBef>
              <a:buClrTx/>
              <a:buSzTx/>
              <a:buNone/>
            </a:pP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highpass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.02, 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info.system.framerate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 	</a:t>
            </a:r>
            <a:r>
              <a:rPr lang="en-US" sz="1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High Pass Filter</a:t>
            </a:r>
          </a:p>
          <a:p>
            <a:pPr marL="400050" lvl="1" indent="0" defTabSz="914400">
              <a:spcBef>
                <a:spcPts val="0"/>
              </a:spcBef>
              <a:buClrTx/>
              <a:buSzTx/>
              <a:buNone/>
            </a:pP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lowpass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1, 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info.system.framerate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 	</a:t>
            </a:r>
            <a:r>
              <a:rPr lang="en-US" sz="1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Low Pass Filter 1</a:t>
            </a:r>
          </a:p>
          <a:p>
            <a:pPr marL="400050" lvl="1" indent="0" defTabSz="914400">
              <a:spcBef>
                <a:spcPts val="0"/>
              </a:spcBef>
              <a:buClrTx/>
              <a:buSzTx/>
              <a:buNone/>
            </a:pP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hem = 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gethem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info); 			</a:t>
            </a:r>
            <a:r>
              <a:rPr lang="en-US" sz="1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Superficial Signal Regression</a:t>
            </a:r>
          </a:p>
          <a:p>
            <a:pPr marL="400050" lvl="1" indent="0" defTabSz="914400">
              <a:spcBef>
                <a:spcPts val="0"/>
              </a:spcBef>
              <a:buClrTx/>
              <a:buSzTx/>
              <a:buNone/>
            </a:pP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~] = 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regcorr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info, hem);</a:t>
            </a:r>
          </a:p>
          <a:p>
            <a:pPr marL="400050" lvl="1" indent="0" defTabSz="914400">
              <a:spcBef>
                <a:spcPts val="0"/>
              </a:spcBef>
              <a:buClrTx/>
              <a:buSzTx/>
              <a:buNone/>
            </a:pP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lowpass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0.5, 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info.system.framerate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 	</a:t>
            </a:r>
            <a:r>
              <a:rPr lang="en-US" sz="1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Low Pass Filter 2</a:t>
            </a:r>
          </a:p>
          <a:p>
            <a:pPr marL="400050" lvl="1" indent="0" defTabSz="914400">
              <a:spcBef>
                <a:spcPts val="0"/>
              </a:spcBef>
              <a:buClrTx/>
              <a:buSzTx/>
              <a:buNone/>
            </a:pP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info] = 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resample_tts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info, 1, 1e-5); 	</a:t>
            </a:r>
            <a:r>
              <a:rPr lang="en-US" sz="1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1 Hz Resampling</a:t>
            </a:r>
          </a:p>
          <a:p>
            <a:pPr marL="400050" lvl="1" indent="0" defTabSz="914400">
              <a:spcBef>
                <a:spcPts val="0"/>
              </a:spcBef>
              <a:buClrTx/>
              <a:buSzTx/>
              <a:buNone/>
            </a:pP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info.GVTD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CalcGVTD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(info.MEAS.GI &amp; info.pairs.r2d&lt;20,:)); </a:t>
            </a:r>
            <a:r>
              <a:rPr lang="en-US" sz="1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Calculate GVTD</a:t>
            </a:r>
          </a:p>
          <a:p>
            <a:pPr marL="400050" lvl="1" indent="0" defTabSz="914400">
              <a:spcBef>
                <a:spcPts val="0"/>
              </a:spcBef>
              <a:buClrTx/>
              <a:buSzTx/>
              <a:buNone/>
            </a:pPr>
            <a:endParaRPr lang="en-US" sz="1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00050" lvl="1" indent="0" defTabSz="914400">
              <a:spcBef>
                <a:spcPts val="0"/>
              </a:spcBef>
              <a:buClrTx/>
              <a:buSzTx/>
              <a:buNone/>
            </a:pPr>
            <a:endParaRPr lang="en-US" sz="1200" b="1" dirty="0">
              <a:solidFill>
                <a:schemeClr val="accent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Pre-processing can be broken down into two chunks, pre-filtering, and filtering. Both of these stages will be visualized in the following slides</a:t>
            </a:r>
          </a:p>
          <a:p>
            <a:endParaRPr lang="en-US" dirty="0">
              <a:solidFill>
                <a:prstClr val="white"/>
              </a:solidFill>
              <a:latin typeface="Calibri" panose="020F0502020204030204"/>
            </a:endParaRPr>
          </a:p>
          <a:p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Subsequent plots and images show </a:t>
            </a:r>
            <a:r>
              <a:rPr lang="en-US" i="1" dirty="0">
                <a:solidFill>
                  <a:prstClr val="white"/>
                </a:solidFill>
                <a:latin typeface="Calibri" panose="020F0502020204030204"/>
              </a:rPr>
              <a:t>differential measurements</a:t>
            </a:r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, computed as the logarithm of the ratio of each signal and its temporal average</a:t>
            </a:r>
          </a:p>
          <a:p>
            <a:endParaRPr lang="en-US" dirty="0">
              <a:solidFill>
                <a:prstClr val="white"/>
              </a:solidFill>
              <a:latin typeface="Calibri" panose="020F0502020204030204"/>
            </a:endParaRPr>
          </a:p>
          <a:p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For a more in-depth exploration of pre-processing parameter settings, please see the Tutorial on Pre-processing.</a:t>
            </a:r>
          </a:p>
          <a:p>
            <a:pPr marL="0" indent="0">
              <a:buNone/>
            </a:pPr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0C1982-AA2E-A203-E4C8-954F34A4B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6537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585" y="56227"/>
            <a:ext cx="8596668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Pre-processing: pre-filtering</a:t>
            </a:r>
          </a:p>
        </p:txBody>
      </p:sp>
      <p:sp>
        <p:nvSpPr>
          <p:cNvPr id="28" name="Content Placeholder 7"/>
          <p:cNvSpPr>
            <a:spLocks noGrp="1"/>
          </p:cNvSpPr>
          <p:nvPr>
            <p:ph idx="1"/>
          </p:nvPr>
        </p:nvSpPr>
        <p:spPr>
          <a:xfrm>
            <a:off x="169157" y="960455"/>
            <a:ext cx="11005943" cy="5494670"/>
          </a:xfrm>
        </p:spPr>
        <p:txBody>
          <a:bodyPr>
            <a:normAutofit/>
          </a:bodyPr>
          <a:lstStyle/>
          <a:p>
            <a:pPr lvl="0"/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Before filtering the data, take the log-mean and detect noisy channels, then visualize</a:t>
            </a:r>
          </a:p>
          <a:p>
            <a:pPr lvl="0"/>
            <a:endParaRPr lang="en-US" dirty="0">
              <a:solidFill>
                <a:prstClr val="white"/>
              </a:solidFill>
              <a:latin typeface="Calibri" panose="020F0502020204030204"/>
            </a:endParaRPr>
          </a:p>
          <a:p>
            <a:pPr marL="402336" lvl="0" indent="0">
              <a:spcBef>
                <a:spcPts val="0"/>
              </a:spcBef>
              <a:buNone/>
            </a:pP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lmdata_b4_filt = 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logmean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(data);                                           </a:t>
            </a:r>
            <a:r>
              <a:rPr lang="en-US" sz="1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</a:t>
            </a:r>
            <a:r>
              <a:rPr lang="en-US" sz="1000" b="1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Logmean</a:t>
            </a:r>
            <a:r>
              <a:rPr lang="en-US" sz="1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Light Levels</a:t>
            </a:r>
          </a:p>
          <a:p>
            <a:pPr marL="402336" lvl="0" indent="0">
              <a:spcBef>
                <a:spcPts val="0"/>
              </a:spcBef>
              <a:buNone/>
            </a:pP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info_b4_filt  = 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FindGoodMeas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(lmdata_b4_filt , info, 0.075);               </a:t>
            </a:r>
            <a:r>
              <a:rPr lang="en-US" sz="1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Detect Noisy Channels</a:t>
            </a:r>
          </a:p>
          <a:p>
            <a:pPr marL="402336" lvl="0" indent="0">
              <a:spcBef>
                <a:spcPts val="0"/>
              </a:spcBef>
              <a:buNone/>
            </a:pP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lmdata_b4_filt  = 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detrend_tts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(lmdata_b4_filt );                           </a:t>
            </a:r>
            <a:r>
              <a:rPr lang="en-US" sz="1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Detrend Data</a:t>
            </a:r>
          </a:p>
          <a:p>
            <a:pPr marL="402336" lvl="0" indent="0">
              <a:spcBef>
                <a:spcPts val="0"/>
              </a:spcBef>
              <a:buNone/>
            </a:pP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info_b4_filt.GVTD = 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CalcGVTD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(lmdata_b4_filt(info_b4_filt.MEAS.GI &amp; info_b4_filt.pairs.r2d&lt;20,:)); </a:t>
            </a:r>
            <a:r>
              <a:rPr lang="en-US" sz="1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GVTD</a:t>
            </a:r>
          </a:p>
          <a:p>
            <a:pPr marL="402336" lvl="0" indent="0">
              <a:spcBef>
                <a:spcPts val="0"/>
              </a:spcBef>
              <a:buNone/>
            </a:pPr>
            <a:endParaRPr lang="en-US" sz="10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02336" lvl="0" indent="0">
              <a:spcBef>
                <a:spcPts val="0"/>
              </a:spcBef>
              <a:buNone/>
            </a:pPr>
            <a:r>
              <a:rPr lang="en-US" sz="1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Measurements to include</a:t>
            </a:r>
          </a:p>
          <a:p>
            <a:pPr marL="402336" lvl="0" indent="0">
              <a:spcBef>
                <a:spcPts val="0"/>
              </a:spcBef>
              <a:buNone/>
            </a:pP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keep = info_b4_filt.pairs.WL==2 &amp; info_b4_filt.pairs.r2d &lt; 40 &amp; info_b4_filt.MEAS.GI; </a:t>
            </a:r>
          </a:p>
          <a:p>
            <a:pPr marL="402336" lvl="0" indent="0">
              <a:spcBef>
                <a:spcPts val="0"/>
              </a:spcBef>
              <a:buNone/>
            </a:pPr>
            <a:endParaRPr lang="en-US" sz="10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02336" lvl="0" indent="0">
              <a:spcBef>
                <a:spcPts val="0"/>
              </a:spcBef>
              <a:buNone/>
            </a:pP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Visualize</a:t>
            </a:r>
          </a:p>
          <a:p>
            <a:pPr marL="402336" lvl="0" indent="0">
              <a:spcBef>
                <a:spcPts val="0"/>
              </a:spcBef>
              <a:buNone/>
            </a:pP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figure('Position',[100 100 550 780])</a:t>
            </a:r>
          </a:p>
          <a:p>
            <a:pPr marL="402336" lvl="0" indent="0">
              <a:spcBef>
                <a:spcPts val="0"/>
              </a:spcBef>
              <a:buNone/>
            </a:pP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subplot(3,1,1); plot(lmdata_b4_filt(keep,:)'); </a:t>
            </a:r>
          </a:p>
          <a:p>
            <a:pPr marL="402336" lvl="0" indent="0">
              <a:spcBef>
                <a:spcPts val="0"/>
              </a:spcBef>
              <a:buNone/>
            </a:pP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set(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gca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,'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XLimSpec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','tight'), 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xlabel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('Time (samples)'), </a:t>
            </a:r>
          </a:p>
          <a:p>
            <a:pPr marL="402336" lvl="0" indent="0">
              <a:spcBef>
                <a:spcPts val="0"/>
              </a:spcBef>
              <a:buNone/>
            </a:pP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ylabel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('log(\phi/\phi_0)') </a:t>
            </a:r>
          </a:p>
          <a:p>
            <a:pPr marL="402336" lvl="0" indent="0">
              <a:spcBef>
                <a:spcPts val="0"/>
              </a:spcBef>
              <a:buNone/>
            </a:pP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m=max(max(abs(lmdata_b4_filt(keep,:))));</a:t>
            </a:r>
          </a:p>
          <a:p>
            <a:pPr marL="402336" lvl="0" indent="0">
              <a:spcBef>
                <a:spcPts val="0"/>
              </a:spcBef>
              <a:buNone/>
            </a:pP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subplot(3,1,2); 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imagesc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(lmdata_b4_filt(keep,:),[-1,1].*m); </a:t>
            </a:r>
          </a:p>
          <a:p>
            <a:pPr marL="402336" lvl="0" indent="0">
              <a:spcBef>
                <a:spcPts val="0"/>
              </a:spcBef>
              <a:buNone/>
            </a:pP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colorbar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('Location','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northoutside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');</a:t>
            </a:r>
          </a:p>
          <a:p>
            <a:pPr marL="402336" lvl="0" indent="0">
              <a:spcBef>
                <a:spcPts val="0"/>
              </a:spcBef>
              <a:buNone/>
            </a:pP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xlabel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('Time (samples)');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ylabel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('Measurement #')</a:t>
            </a:r>
          </a:p>
          <a:p>
            <a:pPr marL="402336" lvl="0" indent="0">
              <a:spcBef>
                <a:spcPts val="0"/>
              </a:spcBef>
              <a:buNone/>
            </a:pP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ftmag,ftdomain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= 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fft_tts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(squeeze(mean(lmdata_b4_filt(keep,:),1)),info_b4_filt.system.framerate); </a:t>
            </a:r>
            <a:r>
              <a:rPr lang="en-US" sz="1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Generate average spectrum</a:t>
            </a:r>
          </a:p>
          <a:p>
            <a:pPr marL="402336" lvl="0" indent="0">
              <a:spcBef>
                <a:spcPts val="0"/>
              </a:spcBef>
              <a:buNone/>
            </a:pP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subplot(3,1,3); 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semilogx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ftdomain,ftmag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402336" lvl="0" indent="0">
              <a:spcBef>
                <a:spcPts val="0"/>
              </a:spcBef>
              <a:buNone/>
            </a:pP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xlabel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('Frequency (Hz)');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ylabel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('|X(f)|');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xlim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([1e-3 1])</a:t>
            </a:r>
          </a:p>
          <a:p>
            <a:pPr marL="402336" lvl="0" indent="0">
              <a:spcBef>
                <a:spcPts val="0"/>
              </a:spcBef>
              <a:buNone/>
            </a:pPr>
            <a:endParaRPr lang="en-US" sz="10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02336" lvl="0" indent="0">
              <a:spcBef>
                <a:spcPts val="0"/>
              </a:spcBef>
              <a:buNone/>
            </a:pP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nlrGrayPlots_180818(lmdata_b4_filt,info_b4_filt); </a:t>
            </a:r>
            <a:r>
              <a:rPr lang="en-US" sz="1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Gray Plot with synch points</a:t>
            </a:r>
            <a:endParaRPr lang="en-US" dirty="0">
              <a:solidFill>
                <a:schemeClr val="accent2"/>
              </a:solidFill>
              <a:latin typeface="Calibri" panose="020F0502020204030204"/>
            </a:endParaRPr>
          </a:p>
          <a:p>
            <a:pPr lvl="0"/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Next, lets fully pre-process the data to view the effects of filtering</a:t>
            </a:r>
          </a:p>
          <a:p>
            <a:pPr marL="402336" lvl="0" indent="0">
              <a:spcBef>
                <a:spcPts val="0"/>
              </a:spcBef>
              <a:buNone/>
            </a:pPr>
            <a:endParaRPr lang="en-US" sz="1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02336" lvl="0" indent="0">
              <a:spcBef>
                <a:spcPts val="0"/>
              </a:spcBef>
              <a:buNone/>
            </a:pPr>
            <a:endParaRPr lang="en-US" sz="1050" b="1" dirty="0">
              <a:solidFill>
                <a:schemeClr val="accent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00050" lvl="1" indent="0" defTabSz="914400">
              <a:spcBef>
                <a:spcPts val="0"/>
              </a:spcBef>
              <a:buClrTx/>
              <a:buSzTx/>
              <a:buNone/>
            </a:pPr>
            <a:endParaRPr lang="en-US" sz="1200" b="1" dirty="0">
              <a:solidFill>
                <a:schemeClr val="accent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6829" y="421283"/>
            <a:ext cx="2639269" cy="360445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25E0746-6248-A293-66F9-4703FA0994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3248" y="4564912"/>
            <a:ext cx="3778751" cy="229308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25B9F2-2F09-1BE2-517E-860E8D705C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323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585" y="56227"/>
            <a:ext cx="8596668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Pre-processing: post-filtering</a:t>
            </a:r>
          </a:p>
        </p:txBody>
      </p:sp>
      <p:sp>
        <p:nvSpPr>
          <p:cNvPr id="28" name="Content Placeholder 7"/>
          <p:cNvSpPr>
            <a:spLocks noGrp="1"/>
          </p:cNvSpPr>
          <p:nvPr>
            <p:ph idx="1"/>
          </p:nvPr>
        </p:nvSpPr>
        <p:spPr>
          <a:xfrm>
            <a:off x="169157" y="960455"/>
            <a:ext cx="11005943" cy="5494670"/>
          </a:xfrm>
        </p:spPr>
        <p:txBody>
          <a:bodyPr>
            <a:normAutofit/>
          </a:bodyPr>
          <a:lstStyle/>
          <a:p>
            <a:pPr lvl="0"/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Full pre-processing pipeline</a:t>
            </a:r>
          </a:p>
          <a:p>
            <a:pPr lvl="0"/>
            <a:endParaRPr lang="en-US" dirty="0">
              <a:solidFill>
                <a:prstClr val="white"/>
              </a:solidFill>
              <a:latin typeface="Calibri" panose="020F0502020204030204"/>
            </a:endParaRPr>
          </a:p>
          <a:p>
            <a:pPr marL="402336" lvl="0" indent="0">
              <a:spcBef>
                <a:spcPts val="0"/>
              </a:spcBef>
              <a:buNone/>
            </a:pP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logmean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(data);                                                   </a:t>
            </a:r>
            <a:r>
              <a:rPr lang="en-US" sz="1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</a:t>
            </a:r>
            <a:r>
              <a:rPr lang="en-US" sz="1000" b="1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Logmean</a:t>
            </a:r>
            <a:r>
              <a:rPr lang="en-US" sz="1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Light Levels</a:t>
            </a:r>
          </a:p>
          <a:p>
            <a:pPr marL="402336" lvl="0" indent="0">
              <a:spcBef>
                <a:spcPts val="0"/>
              </a:spcBef>
              <a:buNone/>
            </a:pP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 = 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FindGoodMeas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info, 0.075);                                 </a:t>
            </a:r>
            <a:r>
              <a:rPr lang="en-US" sz="1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Detect Noisy Channels</a:t>
            </a:r>
          </a:p>
          <a:p>
            <a:pPr marL="402336" lvl="0" indent="0">
              <a:spcBef>
                <a:spcPts val="0"/>
              </a:spcBef>
              <a:buNone/>
            </a:pP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detrend_tts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                                             </a:t>
            </a:r>
            <a:r>
              <a:rPr lang="en-US" sz="1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Detrend Data</a:t>
            </a:r>
          </a:p>
          <a:p>
            <a:pPr marL="402336" lvl="0" indent="0">
              <a:spcBef>
                <a:spcPts val="0"/>
              </a:spcBef>
              <a:buNone/>
            </a:pP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highpass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.02, 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info.system.framerate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                    </a:t>
            </a:r>
            <a:r>
              <a:rPr lang="en-US" sz="1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High Pass Filter (0.02 Hz)</a:t>
            </a:r>
          </a:p>
          <a:p>
            <a:pPr marL="402336" lvl="0" indent="0">
              <a:spcBef>
                <a:spcPts val="0"/>
              </a:spcBef>
              <a:buNone/>
            </a:pP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lowpass(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1, 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info.system.framerate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                       </a:t>
            </a:r>
            <a:r>
              <a:rPr lang="en-US" sz="1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Low Pass Filter 1 (1.0 Hz)</a:t>
            </a:r>
          </a:p>
          <a:p>
            <a:pPr marL="402336" lvl="0" indent="0">
              <a:spcBef>
                <a:spcPts val="0"/>
              </a:spcBef>
              <a:buNone/>
            </a:pP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hem = 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gethem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info);                                               </a:t>
            </a:r>
            <a:r>
              <a:rPr lang="en-US" sz="1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Superficial Signal Regression</a:t>
            </a:r>
          </a:p>
          <a:p>
            <a:pPr marL="402336" lvl="0" indent="0">
              <a:spcBef>
                <a:spcPts val="0"/>
              </a:spcBef>
              <a:buNone/>
            </a:pP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~] = 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regcorr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info, hem);</a:t>
            </a:r>
          </a:p>
          <a:p>
            <a:pPr marL="402336" lvl="0" indent="0">
              <a:spcBef>
                <a:spcPts val="0"/>
              </a:spcBef>
              <a:buNone/>
            </a:pP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lowpass(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0.5, 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info.system.framerate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                     </a:t>
            </a:r>
            <a:r>
              <a:rPr lang="en-US" sz="1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Low Pass Filter 2 (0.5 Hz)</a:t>
            </a:r>
          </a:p>
          <a:p>
            <a:pPr marL="402336" lvl="0" indent="0">
              <a:spcBef>
                <a:spcPts val="0"/>
              </a:spcBef>
              <a:buNone/>
            </a:pP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info] = 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resample_tts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info, 1, 1e-5);                     </a:t>
            </a:r>
            <a:r>
              <a:rPr lang="en-US" sz="1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1 Hz Resampling (1 Hz)</a:t>
            </a:r>
          </a:p>
          <a:p>
            <a:pPr marL="402336" lvl="0" indent="0">
              <a:spcBef>
                <a:spcPts val="0"/>
              </a:spcBef>
              <a:buNone/>
            </a:pP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info.GVTD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CalcGVTD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(info.MEAS.GI &amp; info.pairs.r2d&lt;20,:)); </a:t>
            </a:r>
            <a:r>
              <a:rPr lang="en-US" sz="1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% Calculate GVTD</a:t>
            </a:r>
            <a:endParaRPr lang="en-US" dirty="0">
              <a:solidFill>
                <a:schemeClr val="accent2"/>
              </a:solidFill>
              <a:latin typeface="Calibri" panose="020F0502020204030204"/>
            </a:endParaRPr>
          </a:p>
          <a:p>
            <a:pPr lvl="0"/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Visualize</a:t>
            </a:r>
          </a:p>
          <a:p>
            <a:pPr marL="402336" lv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keep = </a:t>
            </a:r>
            <a:r>
              <a:rPr lang="en-US" sz="1000" b="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info.pairs.WL</a:t>
            </a:r>
            <a:r>
              <a:rPr lang="en-US" sz="10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==2 &amp; info.pairs.r2d &lt; 40 &amp; info.MEAS.GI; </a:t>
            </a:r>
            <a:r>
              <a:rPr lang="en-US" sz="1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measurements to include</a:t>
            </a:r>
          </a:p>
          <a:p>
            <a:pPr marL="402336" lv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000" b="1" dirty="0">
              <a:solidFill>
                <a:prstClr val="white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02336" lv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figure('Position',[100 100 550 780])</a:t>
            </a:r>
          </a:p>
          <a:p>
            <a:pPr marL="402336" lv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subplot(3,1,1); plot(</a:t>
            </a:r>
            <a:r>
              <a:rPr lang="en-US" sz="1000" b="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</a:t>
            </a:r>
            <a:r>
              <a:rPr lang="en-US" sz="10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(keep,:)'); </a:t>
            </a:r>
          </a:p>
          <a:p>
            <a:pPr marL="402336" lv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set(</a:t>
            </a:r>
            <a:r>
              <a:rPr lang="en-US" sz="1000" b="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gca</a:t>
            </a:r>
            <a:r>
              <a:rPr lang="en-US" sz="10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,'</a:t>
            </a:r>
            <a:r>
              <a:rPr lang="en-US" sz="1000" b="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XLimSpec</a:t>
            </a:r>
            <a:r>
              <a:rPr lang="en-US" sz="10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','tight'), </a:t>
            </a:r>
            <a:r>
              <a:rPr lang="en-US" sz="1000" b="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xlabel</a:t>
            </a:r>
            <a:r>
              <a:rPr lang="en-US" sz="10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('Time (samples)'), </a:t>
            </a:r>
          </a:p>
          <a:p>
            <a:pPr marL="402336" lv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b="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ylabel</a:t>
            </a:r>
            <a:r>
              <a:rPr lang="en-US" sz="10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('log(\phi/\phi_0)') </a:t>
            </a:r>
          </a:p>
          <a:p>
            <a:pPr marL="402336" lv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m=max(max(abs(</a:t>
            </a:r>
            <a:r>
              <a:rPr lang="en-US" sz="1000" b="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</a:t>
            </a:r>
            <a:r>
              <a:rPr lang="en-US" sz="10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(keep,:))));</a:t>
            </a:r>
          </a:p>
          <a:p>
            <a:pPr marL="402336" lv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subplot(3,1,2); </a:t>
            </a:r>
            <a:r>
              <a:rPr lang="en-US" sz="1000" b="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imagesc</a:t>
            </a:r>
            <a:r>
              <a:rPr lang="en-US" sz="10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</a:t>
            </a:r>
            <a:r>
              <a:rPr lang="en-US" sz="10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(keep,:),[-1,1].*m); </a:t>
            </a:r>
          </a:p>
          <a:p>
            <a:pPr marL="402336" lv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b="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colorbar</a:t>
            </a:r>
            <a:r>
              <a:rPr lang="en-US" sz="10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('Location','</a:t>
            </a:r>
            <a:r>
              <a:rPr lang="en-US" sz="1000" b="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northoutside</a:t>
            </a:r>
            <a:r>
              <a:rPr lang="en-US" sz="10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');</a:t>
            </a:r>
          </a:p>
          <a:p>
            <a:pPr marL="402336" lv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b="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xlabel</a:t>
            </a:r>
            <a:r>
              <a:rPr lang="en-US" sz="10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('Time (samples)');</a:t>
            </a:r>
            <a:r>
              <a:rPr lang="en-US" sz="1000" b="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ylabel</a:t>
            </a:r>
            <a:r>
              <a:rPr lang="en-US" sz="10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('Measurement #')</a:t>
            </a:r>
          </a:p>
          <a:p>
            <a:pPr marL="402336" lv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000" b="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ftmag,ftdomain</a:t>
            </a:r>
            <a:r>
              <a:rPr lang="en-US" sz="10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= </a:t>
            </a:r>
            <a:r>
              <a:rPr lang="en-US" sz="1000" b="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fft_tts</a:t>
            </a:r>
            <a:r>
              <a:rPr lang="en-US" sz="10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(squeeze(mean(</a:t>
            </a:r>
            <a:r>
              <a:rPr lang="en-US" sz="1000" b="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</a:t>
            </a:r>
            <a:r>
              <a:rPr lang="en-US" sz="10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(keep,:),1)),</a:t>
            </a:r>
            <a:r>
              <a:rPr lang="en-US" sz="1000" b="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info.system.framerate</a:t>
            </a:r>
            <a:r>
              <a:rPr lang="en-US" sz="10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</a:p>
          <a:p>
            <a:pPr marL="402336" lv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subplot(3,1,3); </a:t>
            </a:r>
            <a:r>
              <a:rPr lang="en-US" sz="1000" b="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semilogx</a:t>
            </a:r>
            <a:r>
              <a:rPr lang="en-US" sz="10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ftdomain,ftmag</a:t>
            </a:r>
            <a:r>
              <a:rPr lang="en-US" sz="10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402336" lv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b="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xlabel</a:t>
            </a:r>
            <a:r>
              <a:rPr lang="en-US" sz="10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('Frequency (Hz)');</a:t>
            </a:r>
            <a:r>
              <a:rPr lang="en-US" sz="1000" b="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ylabel</a:t>
            </a:r>
            <a:r>
              <a:rPr lang="en-US" sz="10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('|X(f)|');</a:t>
            </a:r>
            <a:r>
              <a:rPr lang="en-US" sz="1000" b="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xlim</a:t>
            </a:r>
            <a:r>
              <a:rPr lang="en-US" sz="10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([1e-3 1])</a:t>
            </a:r>
          </a:p>
          <a:p>
            <a:pPr marL="402336" lv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000" b="1" dirty="0">
              <a:solidFill>
                <a:prstClr val="white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02336" lv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nlrGrayPlots_180818(</a:t>
            </a:r>
            <a:r>
              <a:rPr lang="en-US" sz="1000" b="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lmdata,info</a:t>
            </a:r>
            <a:r>
              <a:rPr lang="en-US" sz="10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  <a:r>
              <a:rPr lang="en-US" sz="1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Gray Plot with synch points</a:t>
            </a:r>
          </a:p>
          <a:p>
            <a:pPr marL="0" lvl="0" indent="0">
              <a:buNone/>
            </a:pPr>
            <a:endParaRPr lang="en-US" dirty="0">
              <a:solidFill>
                <a:prstClr val="white"/>
              </a:solidFill>
              <a:latin typeface="Calibri" panose="020F0502020204030204"/>
            </a:endParaRPr>
          </a:p>
          <a:p>
            <a:pPr marL="402336" lvl="0" indent="0">
              <a:spcBef>
                <a:spcPts val="0"/>
              </a:spcBef>
              <a:buNone/>
            </a:pPr>
            <a:endParaRPr lang="en-US" sz="1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02336" lvl="0" indent="0">
              <a:spcBef>
                <a:spcPts val="0"/>
              </a:spcBef>
              <a:buNone/>
            </a:pPr>
            <a:endParaRPr lang="en-US" sz="1050" b="1" dirty="0">
              <a:solidFill>
                <a:schemeClr val="accent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00050" lvl="1" indent="0" defTabSz="914400">
              <a:spcBef>
                <a:spcPts val="0"/>
              </a:spcBef>
              <a:buClrTx/>
              <a:buSzTx/>
              <a:buNone/>
            </a:pPr>
            <a:endParaRPr lang="en-US" sz="1200" b="1" dirty="0">
              <a:solidFill>
                <a:schemeClr val="accent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7153" y="419344"/>
            <a:ext cx="2638946" cy="360401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88A8AAB-1962-5952-4621-5B6DB0B7AC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4696" y="4225960"/>
            <a:ext cx="4337304" cy="2632039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7C9243-6D49-6E85-0EFA-B7837798D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5510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585" y="56227"/>
            <a:ext cx="9252360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View effects of Pre-processing side-by-side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Content Placeholder 7"/>
              <p:cNvSpPr>
                <a:spLocks noGrp="1"/>
              </p:cNvSpPr>
              <p:nvPr>
                <p:ph idx="1"/>
              </p:nvPr>
            </p:nvSpPr>
            <p:spPr>
              <a:xfrm>
                <a:off x="169159" y="960455"/>
                <a:ext cx="4378128" cy="5494670"/>
              </a:xfrm>
            </p:spPr>
            <p:txBody>
              <a:bodyPr>
                <a:normAutofit/>
              </a:bodyPr>
              <a:lstStyle/>
              <a:p>
                <a:r>
                  <a:rPr lang="en-US" dirty="0">
                    <a:solidFill>
                      <a:prstClr val="white"/>
                    </a:solidFill>
                    <a:latin typeface="Calibri" panose="020F0502020204030204"/>
                  </a:rPr>
                  <a:t>(Top) raw data plot</a:t>
                </a:r>
              </a:p>
              <a:p>
                <a:pPr lvl="1"/>
                <a:r>
                  <a:rPr lang="en-US" dirty="0">
                    <a:solidFill>
                      <a:prstClr val="white"/>
                    </a:solidFill>
                    <a:latin typeface="Calibri" panose="020F0502020204030204"/>
                    <a:cs typeface="Courier New" panose="02070309020205020404" pitchFamily="49" charset="0"/>
                  </a:rPr>
                  <a:t>Notice that after filtering, the length of time shrinks. This is because we filtered out both low, and high frequency noise</a:t>
                </a:r>
              </a:p>
              <a:p>
                <a:r>
                  <a:rPr lang="en-US" dirty="0">
                    <a:solidFill>
                      <a:prstClr val="white"/>
                    </a:solidFill>
                    <a:latin typeface="Calibri" panose="020F0502020204030204"/>
                    <a:cs typeface="Courier New" panose="02070309020205020404" pitchFamily="49" charset="0"/>
                  </a:rPr>
                  <a:t>(Middle) image plot of scaled data</a:t>
                </a:r>
              </a:p>
              <a:p>
                <a:pPr lvl="1"/>
                <a:r>
                  <a:rPr lang="en-US" dirty="0">
                    <a:solidFill>
                      <a:prstClr val="white"/>
                    </a:solidFill>
                    <a:latin typeface="Calibri" panose="020F0502020204030204"/>
                    <a:cs typeface="Courier New" panose="02070309020205020404" pitchFamily="49" charset="0"/>
                  </a:rPr>
                  <a:t>Notice that both the time (x axis) and range of the data (</a:t>
                </a:r>
                <a:r>
                  <a:rPr lang="en-US" dirty="0" err="1">
                    <a:solidFill>
                      <a:prstClr val="white"/>
                    </a:solidFill>
                    <a:latin typeface="Calibri" panose="020F0502020204030204"/>
                    <a:cs typeface="Courier New" panose="02070309020205020404" pitchFamily="49" charset="0"/>
                  </a:rPr>
                  <a:t>colorscale</a:t>
                </a:r>
                <a:r>
                  <a:rPr lang="en-US" dirty="0">
                    <a:solidFill>
                      <a:prstClr val="white"/>
                    </a:solidFill>
                    <a:latin typeface="Calibri" panose="020F0502020204030204"/>
                    <a:cs typeface="Courier New" panose="02070309020205020404" pitchFamily="49" charset="0"/>
                  </a:rPr>
                  <a:t>) are lower after filtering</a:t>
                </a:r>
              </a:p>
              <a:p>
                <a:pPr lvl="1"/>
                <a:r>
                  <a:rPr lang="en-US" dirty="0">
                    <a:solidFill>
                      <a:prstClr val="white"/>
                    </a:solidFill>
                    <a:latin typeface="Calibri" panose="020F0502020204030204"/>
                    <a:cs typeface="Courier New" panose="02070309020205020404" pitchFamily="49" charset="0"/>
                  </a:rPr>
                  <a:t>This is because noise is removed during filtering</a:t>
                </a:r>
              </a:p>
              <a:p>
                <a:r>
                  <a:rPr lang="en-US" dirty="0">
                    <a:solidFill>
                      <a:prstClr val="white"/>
                    </a:solidFill>
                    <a:latin typeface="Calibri" panose="020F0502020204030204"/>
                    <a:cs typeface="Courier New" panose="02070309020205020404" pitchFamily="49" charset="0"/>
                  </a:rPr>
                  <a:t>(Bottom) Fourier Transformed Data</a:t>
                </a:r>
              </a:p>
              <a:p>
                <a:pPr lvl="1"/>
                <a:r>
                  <a:rPr lang="en-US" dirty="0">
                    <a:solidFill>
                      <a:prstClr val="white"/>
                    </a:solidFill>
                    <a:latin typeface="Calibri" panose="020F0502020204030204"/>
                    <a:cs typeface="Courier New" panose="02070309020205020404" pitchFamily="49" charset="0"/>
                  </a:rPr>
                  <a:t>Generates an average of the top plot, but on a log-scaled x axis</a:t>
                </a:r>
              </a:p>
              <a:p>
                <a:pPr lvl="1"/>
                <a:r>
                  <a:rPr lang="en-US" dirty="0">
                    <a:solidFill>
                      <a:prstClr val="white"/>
                    </a:solidFill>
                    <a:latin typeface="Calibri" panose="020F0502020204030204"/>
                    <a:cs typeface="Courier New" panose="02070309020205020404" pitchFamily="49" charset="0"/>
                  </a:rPr>
                  <a:t>Notice that after filtering the data, signal below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~10</m:t>
                        </m:r>
                      </m:e>
                      <m:sup>
                        <m:r>
                          <a:rPr lang="en-US" b="0" i="1" smtClea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−2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prstClr val="white"/>
                    </a:solidFill>
                    <a:latin typeface="Calibri" panose="020F0502020204030204"/>
                    <a:cs typeface="Courier New" panose="02070309020205020404" pitchFamily="49" charset="0"/>
                  </a:rPr>
                  <a:t> and above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~10</m:t>
                        </m:r>
                      </m:e>
                      <m:sup>
                        <m:r>
                          <a:rPr lang="en-US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prstClr val="white"/>
                    </a:solidFill>
                    <a:latin typeface="Calibri" panose="020F0502020204030204"/>
                    <a:cs typeface="Courier New" panose="02070309020205020404" pitchFamily="49" charset="0"/>
                  </a:rPr>
                  <a:t> is cropped, allowing for a better focus on brain activity</a:t>
                </a:r>
              </a:p>
            </p:txBody>
          </p:sp>
        </mc:Choice>
        <mc:Fallback xmlns="">
          <p:sp>
            <p:nvSpPr>
              <p:cNvPr id="28" name="Content Placeholder 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9159" y="960455"/>
                <a:ext cx="4378128" cy="5494670"/>
              </a:xfrm>
              <a:blipFill rotWithShape="0">
                <a:blip r:embed="rId2"/>
                <a:stretch>
                  <a:fillRect l="-418" t="-666" r="-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ectangle 19"/>
          <p:cNvSpPr/>
          <p:nvPr/>
        </p:nvSpPr>
        <p:spPr>
          <a:xfrm>
            <a:off x="9962825" y="960455"/>
            <a:ext cx="6582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After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5982125" y="972066"/>
            <a:ext cx="8031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Before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5861" y="1336186"/>
            <a:ext cx="3635632" cy="496519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4138" y="1335024"/>
            <a:ext cx="3635632" cy="496519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E1B3ED0-059D-D043-535C-23EC2E84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9557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584" y="56227"/>
            <a:ext cx="11450865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View effects of Pre-processing side-by-side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Gray plots</a:t>
            </a:r>
          </a:p>
        </p:txBody>
      </p:sp>
      <p:sp>
        <p:nvSpPr>
          <p:cNvPr id="4" name="Rectangle 3"/>
          <p:cNvSpPr/>
          <p:nvPr/>
        </p:nvSpPr>
        <p:spPr>
          <a:xfrm>
            <a:off x="150585" y="3143219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b="1" dirty="0">
                <a:latin typeface="Courier New" panose="02070309020205020404" pitchFamily="49" charset="0"/>
              </a:rPr>
              <a:t>nlrGrayPlots_180818(</a:t>
            </a:r>
            <a:r>
              <a:rPr lang="en-US" sz="1200" b="1" dirty="0" err="1">
                <a:latin typeface="Courier New" panose="02070309020205020404" pitchFamily="49" charset="0"/>
              </a:rPr>
              <a:t>lmdata,info</a:t>
            </a:r>
            <a:r>
              <a:rPr lang="en-US" sz="1200" b="1" dirty="0">
                <a:latin typeface="Courier New" panose="02070309020205020404" pitchFamily="49" charset="0"/>
              </a:rPr>
              <a:t>); </a:t>
            </a:r>
            <a:r>
              <a:rPr lang="en-US" sz="1200" b="1" dirty="0">
                <a:solidFill>
                  <a:schemeClr val="accent2"/>
                </a:solidFill>
                <a:latin typeface="Courier New" panose="02070309020205020404" pitchFamily="49" charset="0"/>
              </a:rPr>
              <a:t>% Gray Plot with synch points</a:t>
            </a:r>
          </a:p>
        </p:txBody>
      </p:sp>
      <p:sp>
        <p:nvSpPr>
          <p:cNvPr id="9" name="Rectangle 8"/>
          <p:cNvSpPr/>
          <p:nvPr/>
        </p:nvSpPr>
        <p:spPr>
          <a:xfrm>
            <a:off x="8933398" y="3420218"/>
            <a:ext cx="6582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After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2248065" y="3420218"/>
            <a:ext cx="8031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Before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7E6096-7DE3-61C8-E089-ED0C328A58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8956" y="3725949"/>
            <a:ext cx="5187142" cy="31477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8D0F504-FED3-8E53-02F3-1E1775B3B7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46" y="3725949"/>
            <a:ext cx="5187142" cy="3147752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E0330BC5-20EF-FFFB-AEB3-C32FDE22EE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0585" y="1321892"/>
            <a:ext cx="12040084" cy="1772334"/>
          </a:xfrm>
        </p:spPr>
        <p:txBody>
          <a:bodyPr>
            <a:normAutofit/>
          </a:bodyPr>
          <a:lstStyle/>
          <a:p>
            <a:r>
              <a:rPr lang="en-US" dirty="0">
                <a:latin typeface="Calibri" panose="020F0502020204030204" pitchFamily="34" charset="0"/>
              </a:rPr>
              <a:t>Peaks in the top plot and vertical lines in the bottom plot denote times where there is high noise</a:t>
            </a:r>
          </a:p>
          <a:p>
            <a:pPr lvl="1"/>
            <a:r>
              <a:rPr lang="en-US" dirty="0">
                <a:latin typeface="Calibri" panose="020F0502020204030204" pitchFamily="34" charset="0"/>
              </a:rPr>
              <a:t>Before filtering plot has a lot of these</a:t>
            </a:r>
          </a:p>
          <a:p>
            <a:r>
              <a:rPr lang="en-US" dirty="0">
                <a:latin typeface="Calibri" panose="020F0502020204030204" pitchFamily="34" charset="0"/>
              </a:rPr>
              <a:t>After filtering, high and low frequency noise has been removed, so there are only a few of those vertical lines</a:t>
            </a:r>
          </a:p>
          <a:p>
            <a:pPr lvl="1"/>
            <a:r>
              <a:rPr lang="en-US" dirty="0">
                <a:latin typeface="Calibri" panose="020F0502020204030204" pitchFamily="34" charset="0"/>
              </a:rPr>
              <a:t>The noise that remains is due to participant motion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FC1319C-D826-B5E3-AF73-26AFB9C3B411}"/>
              </a:ext>
            </a:extLst>
          </p:cNvPr>
          <p:cNvCxnSpPr>
            <a:cxnSpLocks/>
          </p:cNvCxnSpPr>
          <p:nvPr/>
        </p:nvCxnSpPr>
        <p:spPr>
          <a:xfrm>
            <a:off x="10487278" y="2360591"/>
            <a:ext cx="949924" cy="1523586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2F31466-FC7F-198D-392C-D4E113999397}"/>
              </a:ext>
            </a:extLst>
          </p:cNvPr>
          <p:cNvCxnSpPr/>
          <p:nvPr/>
        </p:nvCxnSpPr>
        <p:spPr>
          <a:xfrm>
            <a:off x="10487278" y="2360591"/>
            <a:ext cx="654357" cy="1523586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07DCB0F-DBF6-12E1-291A-DB85E725FDD1}"/>
              </a:ext>
            </a:extLst>
          </p:cNvPr>
          <p:cNvCxnSpPr>
            <a:cxnSpLocks/>
          </p:cNvCxnSpPr>
          <p:nvPr/>
        </p:nvCxnSpPr>
        <p:spPr>
          <a:xfrm flipH="1">
            <a:off x="10168085" y="2360591"/>
            <a:ext cx="319193" cy="1523586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4811A1-71A3-4CB3-2171-6FC280042F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3742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584" y="56227"/>
            <a:ext cx="11450865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View effects of Pre-processing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Wavelength comparison</a:t>
            </a:r>
          </a:p>
        </p:txBody>
      </p:sp>
      <p:sp>
        <p:nvSpPr>
          <p:cNvPr id="4" name="Rectangle 3"/>
          <p:cNvSpPr/>
          <p:nvPr/>
        </p:nvSpPr>
        <p:spPr>
          <a:xfrm>
            <a:off x="47103" y="1377027"/>
            <a:ext cx="531547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 err="1">
                <a:latin typeface="Courier New" panose="02070309020205020404" pitchFamily="49" charset="0"/>
              </a:rPr>
              <a:t>Plot_TimeTrace_With_PowerSpectrum</a:t>
            </a:r>
            <a:r>
              <a:rPr lang="en-US" sz="1200" b="1" dirty="0">
                <a:latin typeface="Courier New" panose="02070309020205020404" pitchFamily="49" charset="0"/>
              </a:rPr>
              <a:t>(</a:t>
            </a:r>
            <a:r>
              <a:rPr lang="en-US" sz="1200" b="1" dirty="0" err="1">
                <a:latin typeface="Courier New" panose="02070309020205020404" pitchFamily="49" charset="0"/>
              </a:rPr>
              <a:t>lmdata,info</a:t>
            </a:r>
            <a:r>
              <a:rPr lang="en-US" sz="1200" b="1" dirty="0">
                <a:latin typeface="Courier New" panose="02070309020205020404" pitchFamily="49" charset="0"/>
              </a:rPr>
              <a:t>); (right)</a:t>
            </a:r>
            <a:endParaRPr lang="en-US" sz="1200" b="1" dirty="0">
              <a:solidFill>
                <a:schemeClr val="accent2"/>
              </a:solidFill>
              <a:latin typeface="Courier New" panose="02070309020205020404" pitchFamily="49" charset="0"/>
            </a:endParaRPr>
          </a:p>
          <a:p>
            <a:r>
              <a:rPr lang="en-US" sz="1200" b="1" dirty="0" err="1">
                <a:latin typeface="Courier New" panose="02070309020205020404" pitchFamily="49" charset="0"/>
              </a:rPr>
              <a:t>GrayPlots_Rsd_by_Wavelength</a:t>
            </a:r>
            <a:r>
              <a:rPr lang="en-US" sz="1200" b="1" dirty="0">
                <a:latin typeface="Courier New" panose="02070309020205020404" pitchFamily="49" charset="0"/>
              </a:rPr>
              <a:t>(</a:t>
            </a:r>
            <a:r>
              <a:rPr lang="en-US" sz="1200" b="1" dirty="0" err="1">
                <a:latin typeface="Courier New" panose="02070309020205020404" pitchFamily="49" charset="0"/>
              </a:rPr>
              <a:t>lmdata,info</a:t>
            </a:r>
            <a:r>
              <a:rPr lang="en-US" sz="1200" b="1" dirty="0">
                <a:latin typeface="Courier New" panose="02070309020205020404" pitchFamily="49" charset="0"/>
              </a:rPr>
              <a:t>); (below)</a:t>
            </a:r>
            <a:endParaRPr lang="en-US" sz="1200" b="1" dirty="0">
              <a:solidFill>
                <a:schemeClr val="accent2"/>
              </a:solidFill>
              <a:latin typeface="Courier New" panose="02070309020205020404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45" y="3159493"/>
            <a:ext cx="5230255" cy="302223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2525" y="876300"/>
            <a:ext cx="6842124" cy="5381624"/>
          </a:xfrm>
          <a:prstGeom prst="rect">
            <a:avLst/>
          </a:prstGeom>
        </p:spPr>
      </p:pic>
      <p:sp>
        <p:nvSpPr>
          <p:cNvPr id="14" name="TextBox 5">
            <a:extLst>
              <a:ext uri="{FF2B5EF4-FFF2-40B4-BE49-F238E27FC236}">
                <a16:creationId xmlns:a16="http://schemas.microsoft.com/office/drawing/2014/main" id="{7015CBA7-B8C6-9CE3-9602-A8C119F28DD1}"/>
              </a:ext>
            </a:extLst>
          </p:cNvPr>
          <p:cNvSpPr txBox="1"/>
          <p:nvPr/>
        </p:nvSpPr>
        <p:spPr>
          <a:xfrm>
            <a:off x="150584" y="2037427"/>
            <a:ext cx="44965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Same plots as on previous slides, but with both wavelengths side by side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13ADF0-0C57-13B3-799B-518011B1DD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9284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585" y="56227"/>
            <a:ext cx="8596668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View effects of Pre-processing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Block averaging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1377027"/>
            <a:ext cx="7817708" cy="323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accent2"/>
                </a:solidFill>
                <a:latin typeface="Courier New" panose="02070309020205020404" pitchFamily="49" charset="0"/>
              </a:rPr>
              <a:t>%% Block Averaging the measurement data and view</a:t>
            </a:r>
          </a:p>
          <a:p>
            <a:endParaRPr lang="en-US" sz="1200" b="1" dirty="0">
              <a:solidFill>
                <a:srgbClr val="228B22"/>
              </a:solidFill>
              <a:latin typeface="Courier New" panose="02070309020205020404" pitchFamily="49" charset="0"/>
            </a:endParaRPr>
          </a:p>
          <a:p>
            <a:r>
              <a:rPr lang="en-US" sz="1200" b="1" dirty="0" err="1">
                <a:latin typeface="Courier New" panose="02070309020205020404" pitchFamily="49" charset="0"/>
              </a:rPr>
              <a:t>badata</a:t>
            </a:r>
            <a:r>
              <a:rPr lang="en-US" sz="1200" b="1" dirty="0">
                <a:latin typeface="Courier New" panose="02070309020205020404" pitchFamily="49" charset="0"/>
              </a:rPr>
              <a:t> = </a:t>
            </a:r>
            <a:r>
              <a:rPr lang="en-US" sz="1200" b="1" dirty="0" err="1">
                <a:latin typeface="Courier New" panose="02070309020205020404" pitchFamily="49" charset="0"/>
              </a:rPr>
              <a:t>BlockAverage</a:t>
            </a:r>
            <a:r>
              <a:rPr lang="en-US" sz="1200" b="1" dirty="0">
                <a:latin typeface="Courier New" panose="02070309020205020404" pitchFamily="49" charset="0"/>
              </a:rPr>
              <a:t>(</a:t>
            </a:r>
            <a:r>
              <a:rPr lang="en-US" sz="1200" b="1" dirty="0" err="1">
                <a:latin typeface="Courier New" panose="02070309020205020404" pitchFamily="49" charset="0"/>
              </a:rPr>
              <a:t>lmdata</a:t>
            </a:r>
            <a:r>
              <a:rPr lang="en-US" sz="1200" b="1" dirty="0">
                <a:latin typeface="Courier New" panose="02070309020205020404" pitchFamily="49" charset="0"/>
              </a:rPr>
              <a:t>, </a:t>
            </a:r>
            <a:r>
              <a:rPr lang="en-US" sz="1200" b="1" dirty="0" err="1">
                <a:latin typeface="Courier New" panose="02070309020205020404" pitchFamily="49" charset="0"/>
              </a:rPr>
              <a:t>info.paradigm.synchpts</a:t>
            </a:r>
            <a:r>
              <a:rPr lang="en-US" sz="1200" b="1" dirty="0">
                <a:latin typeface="Courier New" panose="02070309020205020404" pitchFamily="49" charset="0"/>
              </a:rPr>
              <a:t>(info.paradigm.Pulse_2), </a:t>
            </a:r>
            <a:r>
              <a:rPr lang="en-US" sz="1200" b="1" dirty="0" err="1">
                <a:latin typeface="Courier New" panose="02070309020205020404" pitchFamily="49" charset="0"/>
              </a:rPr>
              <a:t>dt</a:t>
            </a:r>
            <a:r>
              <a:rPr lang="en-US" sz="1200" b="1" dirty="0">
                <a:latin typeface="Courier New" panose="02070309020205020404" pitchFamily="49" charset="0"/>
              </a:rPr>
              <a:t>);</a:t>
            </a:r>
          </a:p>
          <a:p>
            <a:endParaRPr lang="en-US" sz="1200" b="1" dirty="0">
              <a:latin typeface="Courier New" panose="02070309020205020404" pitchFamily="49" charset="0"/>
            </a:endParaRPr>
          </a:p>
          <a:p>
            <a:r>
              <a:rPr lang="en-US" sz="1200" b="1" dirty="0" err="1">
                <a:latin typeface="Courier New" panose="02070309020205020404" pitchFamily="49" charset="0"/>
              </a:rPr>
              <a:t>badata</a:t>
            </a:r>
            <a:r>
              <a:rPr lang="en-US" sz="1200" b="1" dirty="0">
                <a:latin typeface="Courier New" panose="02070309020205020404" pitchFamily="49" charset="0"/>
              </a:rPr>
              <a:t>=</a:t>
            </a:r>
            <a:r>
              <a:rPr lang="en-US" sz="1200" b="1" dirty="0" err="1">
                <a:latin typeface="Courier New" panose="02070309020205020404" pitchFamily="49" charset="0"/>
              </a:rPr>
              <a:t>bsxfun</a:t>
            </a:r>
            <a:r>
              <a:rPr lang="en-US" sz="1200" b="1" dirty="0">
                <a:latin typeface="Courier New" panose="02070309020205020404" pitchFamily="49" charset="0"/>
              </a:rPr>
              <a:t>(@</a:t>
            </a:r>
            <a:r>
              <a:rPr lang="en-US" sz="1200" b="1" dirty="0" err="1">
                <a:latin typeface="Courier New" panose="02070309020205020404" pitchFamily="49" charset="0"/>
              </a:rPr>
              <a:t>minus,badata,mean</a:t>
            </a:r>
            <a:r>
              <a:rPr lang="en-US" sz="1200" b="1" dirty="0">
                <a:latin typeface="Courier New" panose="02070309020205020404" pitchFamily="49" charset="0"/>
              </a:rPr>
              <a:t>(badata,2));</a:t>
            </a:r>
          </a:p>
          <a:p>
            <a:endParaRPr lang="en-US" sz="1200" b="1" dirty="0">
              <a:latin typeface="Courier New" panose="02070309020205020404" pitchFamily="49" charset="0"/>
            </a:endParaRPr>
          </a:p>
          <a:p>
            <a:r>
              <a:rPr lang="en-US" sz="1200" b="1" dirty="0">
                <a:latin typeface="Courier New" panose="02070309020205020404" pitchFamily="49" charset="0"/>
              </a:rPr>
              <a:t>figure('Position',[100 100 550 780])</a:t>
            </a:r>
          </a:p>
          <a:p>
            <a:r>
              <a:rPr lang="en-US" sz="1200" b="1" dirty="0">
                <a:latin typeface="Courier New" panose="02070309020205020404" pitchFamily="49" charset="0"/>
              </a:rPr>
              <a:t>subplot(2,1,1); </a:t>
            </a:r>
          </a:p>
          <a:p>
            <a:r>
              <a:rPr lang="en-US" sz="1200" b="1" dirty="0">
                <a:latin typeface="Courier New" panose="02070309020205020404" pitchFamily="49" charset="0"/>
              </a:rPr>
              <a:t>plot(</a:t>
            </a:r>
            <a:r>
              <a:rPr lang="en-US" sz="1200" b="1" dirty="0" err="1">
                <a:latin typeface="Courier New" panose="02070309020205020404" pitchFamily="49" charset="0"/>
              </a:rPr>
              <a:t>badata</a:t>
            </a:r>
            <a:r>
              <a:rPr lang="en-US" sz="1200" b="1" dirty="0">
                <a:latin typeface="Courier New" panose="02070309020205020404" pitchFamily="49" charset="0"/>
              </a:rPr>
              <a:t>(keep,:)'); </a:t>
            </a:r>
          </a:p>
          <a:p>
            <a:r>
              <a:rPr lang="en-US" sz="1200" b="1" dirty="0">
                <a:latin typeface="Courier New" panose="02070309020205020404" pitchFamily="49" charset="0"/>
              </a:rPr>
              <a:t>set(</a:t>
            </a:r>
            <a:r>
              <a:rPr lang="en-US" sz="1200" b="1" dirty="0" err="1">
                <a:latin typeface="Courier New" panose="02070309020205020404" pitchFamily="49" charset="0"/>
              </a:rPr>
              <a:t>gca</a:t>
            </a:r>
            <a:r>
              <a:rPr lang="en-US" sz="1200" b="1" dirty="0">
                <a:latin typeface="Courier New" panose="02070309020205020404" pitchFamily="49" charset="0"/>
              </a:rPr>
              <a:t>,'</a:t>
            </a:r>
            <a:r>
              <a:rPr lang="en-US" sz="1200" b="1" dirty="0" err="1">
                <a:latin typeface="Courier New" panose="02070309020205020404" pitchFamily="49" charset="0"/>
              </a:rPr>
              <a:t>XLimSpec</a:t>
            </a:r>
            <a:r>
              <a:rPr lang="en-US" sz="1200" b="1" dirty="0">
                <a:latin typeface="Courier New" panose="02070309020205020404" pitchFamily="49" charset="0"/>
              </a:rPr>
              <a:t>','tight'), </a:t>
            </a:r>
            <a:r>
              <a:rPr lang="en-US" sz="1200" b="1" dirty="0" err="1">
                <a:latin typeface="Courier New" panose="02070309020205020404" pitchFamily="49" charset="0"/>
              </a:rPr>
              <a:t>xlabel</a:t>
            </a:r>
            <a:r>
              <a:rPr lang="en-US" sz="1200" b="1" dirty="0">
                <a:latin typeface="Courier New" panose="02070309020205020404" pitchFamily="49" charset="0"/>
              </a:rPr>
              <a:t>('Time (samples)'), …</a:t>
            </a:r>
          </a:p>
          <a:p>
            <a:r>
              <a:rPr lang="en-US" sz="1200" b="1" dirty="0">
                <a:latin typeface="Courier New" panose="02070309020205020404" pitchFamily="49" charset="0"/>
              </a:rPr>
              <a:t>	</a:t>
            </a:r>
            <a:r>
              <a:rPr lang="en-US" sz="1200" b="1" dirty="0" err="1">
                <a:latin typeface="Courier New" panose="02070309020205020404" pitchFamily="49" charset="0"/>
              </a:rPr>
              <a:t>ylabel</a:t>
            </a:r>
            <a:r>
              <a:rPr lang="en-US" sz="1200" b="1" dirty="0">
                <a:latin typeface="Courier New" panose="02070309020205020404" pitchFamily="49" charset="0"/>
              </a:rPr>
              <a:t>('log(\phi/\phi_0)') </a:t>
            </a:r>
          </a:p>
          <a:p>
            <a:r>
              <a:rPr lang="en-US" sz="1200" b="1" dirty="0">
                <a:latin typeface="Courier New" panose="02070309020205020404" pitchFamily="49" charset="0"/>
              </a:rPr>
              <a:t>m=max(max(abs(</a:t>
            </a:r>
            <a:r>
              <a:rPr lang="en-US" sz="1200" b="1" dirty="0" err="1">
                <a:latin typeface="Courier New" panose="02070309020205020404" pitchFamily="49" charset="0"/>
              </a:rPr>
              <a:t>badata</a:t>
            </a:r>
            <a:r>
              <a:rPr lang="en-US" sz="1200" b="1" dirty="0">
                <a:latin typeface="Courier New" panose="02070309020205020404" pitchFamily="49" charset="0"/>
              </a:rPr>
              <a:t>(keep,:))));</a:t>
            </a:r>
          </a:p>
          <a:p>
            <a:r>
              <a:rPr lang="en-US" sz="1200" b="1" dirty="0">
                <a:latin typeface="Courier New" panose="02070309020205020404" pitchFamily="49" charset="0"/>
              </a:rPr>
              <a:t>subplot(2,1,2); </a:t>
            </a:r>
          </a:p>
          <a:p>
            <a:r>
              <a:rPr lang="en-US" sz="1200" b="1" dirty="0" err="1">
                <a:latin typeface="Courier New" panose="02070309020205020404" pitchFamily="49" charset="0"/>
              </a:rPr>
              <a:t>imagesc</a:t>
            </a:r>
            <a:r>
              <a:rPr lang="en-US" sz="1200" b="1" dirty="0">
                <a:latin typeface="Courier New" panose="02070309020205020404" pitchFamily="49" charset="0"/>
              </a:rPr>
              <a:t>(</a:t>
            </a:r>
            <a:r>
              <a:rPr lang="en-US" sz="1200" b="1" dirty="0" err="1">
                <a:latin typeface="Courier New" panose="02070309020205020404" pitchFamily="49" charset="0"/>
              </a:rPr>
              <a:t>badata</a:t>
            </a:r>
            <a:r>
              <a:rPr lang="en-US" sz="1200" b="1" dirty="0">
                <a:latin typeface="Courier New" panose="02070309020205020404" pitchFamily="49" charset="0"/>
              </a:rPr>
              <a:t>(keep,:),[-1,1].*m); </a:t>
            </a:r>
          </a:p>
          <a:p>
            <a:r>
              <a:rPr lang="en-US" sz="1200" b="1" dirty="0" err="1">
                <a:latin typeface="Courier New" panose="02070309020205020404" pitchFamily="49" charset="0"/>
              </a:rPr>
              <a:t>colorbar</a:t>
            </a:r>
            <a:r>
              <a:rPr lang="en-US" sz="1200" b="1" dirty="0">
                <a:latin typeface="Courier New" panose="02070309020205020404" pitchFamily="49" charset="0"/>
              </a:rPr>
              <a:t>('Location','</a:t>
            </a:r>
            <a:r>
              <a:rPr lang="en-US" sz="1200" b="1" dirty="0" err="1">
                <a:latin typeface="Courier New" panose="02070309020205020404" pitchFamily="49" charset="0"/>
              </a:rPr>
              <a:t>northoutside</a:t>
            </a:r>
            <a:r>
              <a:rPr lang="en-US" sz="1200" b="1" dirty="0">
                <a:latin typeface="Courier New" panose="02070309020205020404" pitchFamily="49" charset="0"/>
              </a:rPr>
              <a:t>');</a:t>
            </a:r>
          </a:p>
          <a:p>
            <a:r>
              <a:rPr lang="en-US" sz="1200" b="1" dirty="0" err="1">
                <a:latin typeface="Courier New" panose="02070309020205020404" pitchFamily="49" charset="0"/>
              </a:rPr>
              <a:t>xlabel</a:t>
            </a:r>
            <a:r>
              <a:rPr lang="en-US" sz="1200" b="1" dirty="0">
                <a:latin typeface="Courier New" panose="02070309020205020404" pitchFamily="49" charset="0"/>
              </a:rPr>
              <a:t>('Time (samples)');</a:t>
            </a:r>
          </a:p>
          <a:p>
            <a:r>
              <a:rPr lang="en-US" sz="1200" b="1" dirty="0" err="1">
                <a:latin typeface="Courier New" panose="02070309020205020404" pitchFamily="49" charset="0"/>
              </a:rPr>
              <a:t>ylabel</a:t>
            </a:r>
            <a:r>
              <a:rPr lang="en-US" sz="1200" b="1" dirty="0">
                <a:latin typeface="Courier New" panose="02070309020205020404" pitchFamily="49" charset="0"/>
              </a:rPr>
              <a:t>('Measurement #')</a:t>
            </a:r>
            <a:endParaRPr lang="en-US" sz="1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6704" y="466725"/>
            <a:ext cx="4400045" cy="6034087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297A70-795F-D8CB-CE0A-998AF701D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031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0" y="0"/>
            <a:ext cx="12192000" cy="820263"/>
          </a:xfrm>
          <a:prstGeom prst="rect">
            <a:avLst/>
          </a:prstGeom>
        </p:spPr>
        <p:txBody>
          <a:bodyPr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 panose="020B0603020202020204"/>
                <a:ea typeface="+mj-ea"/>
                <a:cs typeface="+mj-cs"/>
              </a:rPr>
              <a:t>NeuroDOT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 panose="020B0603020202020204"/>
                <a:ea typeface="+mj-ea"/>
                <a:cs typeface="+mj-cs"/>
              </a:rPr>
              <a:t> Set-Up - Checklist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D052B0-28A5-4061-94ED-651940373CF3}"/>
              </a:ext>
            </a:extLst>
          </p:cNvPr>
          <p:cNvSpPr txBox="1"/>
          <p:nvPr/>
        </p:nvSpPr>
        <p:spPr>
          <a:xfrm>
            <a:off x="360169" y="1173529"/>
            <a:ext cx="7637958" cy="5657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lang="en-US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Before starting any tutorial, please make sure you’ve done the following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endParaRPr lang="en-US" dirty="0">
              <a:solidFill>
                <a:prstClr val="white">
                  <a:lumMod val="75000"/>
                  <a:lumOff val="25000"/>
                </a:prstClr>
              </a:solidFill>
              <a:latin typeface="Trebuchet MS" panose="020B0603020202020204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lang="en-US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Set your path so that all required folders and subfolders are included</a:t>
            </a:r>
          </a:p>
          <a:p>
            <a:pPr marL="800100" lvl="1" indent="-3429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Folders w/subfolders to include</a:t>
            </a:r>
          </a:p>
          <a:p>
            <a:pPr marL="1257300" lvl="2" indent="-3429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dirty="0" err="1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NeuroDot_Beta</a:t>
            </a:r>
            <a:endParaRPr lang="en-US" dirty="0">
              <a:solidFill>
                <a:prstClr val="white">
                  <a:lumMod val="75000"/>
                  <a:lumOff val="25000"/>
                </a:prstClr>
              </a:solidFill>
              <a:latin typeface="Trebuchet MS" panose="020B0603020202020204"/>
            </a:endParaRPr>
          </a:p>
          <a:p>
            <a:pPr marL="1257300" lvl="2" indent="-3429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Any other toolbox used for whatever task</a:t>
            </a:r>
          </a:p>
          <a:p>
            <a:pPr marL="1257300" lvl="2" indent="-3429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Your personal directory</a:t>
            </a:r>
          </a:p>
          <a:p>
            <a:pPr marL="800100" lvl="1" indent="-3429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Folders to include</a:t>
            </a:r>
          </a:p>
          <a:p>
            <a:pPr marL="1257300" lvl="2" indent="-3429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Output directory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lang="en-US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Set your output directory so that you can save files to the desired location</a:t>
            </a:r>
          </a:p>
          <a:p>
            <a:pPr marL="800100" lvl="1" indent="-3429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Change your current directory to your output directory</a:t>
            </a:r>
          </a:p>
          <a:p>
            <a:pPr marL="1257300" lvl="2" indent="-3429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cd(</a:t>
            </a:r>
            <a:r>
              <a:rPr lang="en-US" dirty="0" err="1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outputdir</a:t>
            </a:r>
            <a:r>
              <a:rPr lang="en-US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)</a:t>
            </a:r>
            <a:endParaRPr lang="en-US" dirty="0"/>
          </a:p>
          <a:p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EA7E2B-C6D0-E367-5C39-4BFE761B1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0300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585" y="56227"/>
            <a:ext cx="8596668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Reconstruction &amp; Spectroscopy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9121389" y="448832"/>
            <a:ext cx="2314834" cy="37894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DOT Acquisition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9098694" y="1122790"/>
            <a:ext cx="2360224" cy="321487"/>
          </a:xfrm>
          <a:prstGeom prst="roundRect">
            <a:avLst/>
          </a:prstGeom>
          <a:noFill/>
          <a:ln w="38100">
            <a:solidFill>
              <a:srgbClr val="24DF0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Log-mean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9012809" y="1749657"/>
            <a:ext cx="2531994" cy="321487"/>
          </a:xfrm>
          <a:prstGeom prst="roundRect">
            <a:avLst/>
          </a:prstGeom>
          <a:noFill/>
          <a:ln w="38100">
            <a:solidFill>
              <a:srgbClr val="24DF0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Detect noisy channels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9098694" y="2365623"/>
            <a:ext cx="2360224" cy="321487"/>
          </a:xfrm>
          <a:prstGeom prst="roundRect">
            <a:avLst/>
          </a:prstGeom>
          <a:noFill/>
          <a:ln w="38100">
            <a:solidFill>
              <a:srgbClr val="24DF0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Band-pass filter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8612397" y="3008440"/>
            <a:ext cx="3332818" cy="293546"/>
          </a:xfrm>
          <a:prstGeom prst="roundRect">
            <a:avLst/>
          </a:prstGeom>
          <a:noFill/>
          <a:ln w="38100">
            <a:solidFill>
              <a:srgbClr val="24DF0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Superficial signal regression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9573855" y="4244596"/>
            <a:ext cx="1409902" cy="293546"/>
          </a:xfrm>
          <a:prstGeom prst="roundRect">
            <a:avLst/>
          </a:prstGeom>
          <a:noFill/>
          <a:ln w="38100">
            <a:solidFill>
              <a:srgbClr val="24DF0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Resample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10278806" y="848431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10278806" y="2740729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10278806" y="1508831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10278806" y="2115124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10278806" y="3352106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10278806" y="3998609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10278806" y="4614949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/>
          <p:cNvSpPr/>
          <p:nvPr/>
        </p:nvSpPr>
        <p:spPr>
          <a:xfrm>
            <a:off x="9098694" y="3610472"/>
            <a:ext cx="2360224" cy="321487"/>
          </a:xfrm>
          <a:prstGeom prst="roundRect">
            <a:avLst/>
          </a:prstGeom>
          <a:noFill/>
          <a:ln w="38100">
            <a:solidFill>
              <a:srgbClr val="24DF0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Low-pass filter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9391911" y="4864516"/>
            <a:ext cx="1773790" cy="293546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Reconstruction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9391911" y="5467762"/>
            <a:ext cx="1773790" cy="293546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Spectroscopy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 flipH="1">
            <a:off x="10278806" y="5221775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ounded Rectangle 24"/>
          <p:cNvSpPr/>
          <p:nvPr/>
        </p:nvSpPr>
        <p:spPr>
          <a:xfrm>
            <a:off x="8229674" y="4745294"/>
            <a:ext cx="873514" cy="594292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Light</a:t>
            </a:r>
          </a:p>
          <a:p>
            <a:pPr algn="ctr"/>
            <a:r>
              <a:rPr lang="en-US" dirty="0"/>
              <a:t>Model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9141948" y="5042138"/>
            <a:ext cx="181384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ontent Placeholder 7"/>
          <p:cNvSpPr>
            <a:spLocks noGrp="1"/>
          </p:cNvSpPr>
          <p:nvPr>
            <p:ph idx="1"/>
          </p:nvPr>
        </p:nvSpPr>
        <p:spPr>
          <a:xfrm>
            <a:off x="150585" y="742950"/>
            <a:ext cx="8879530" cy="6115050"/>
          </a:xfrm>
        </p:spPr>
        <p:txBody>
          <a:bodyPr>
            <a:normAutofit lnSpcReduction="10000"/>
          </a:bodyPr>
          <a:lstStyle/>
          <a:p>
            <a:pPr marL="285750">
              <a:spcBef>
                <a:spcPts val="0"/>
              </a:spcBef>
            </a:pPr>
            <a:r>
              <a:rPr lang="en-US" sz="1400" dirty="0">
                <a:solidFill>
                  <a:prstClr val="white"/>
                </a:solidFill>
                <a:latin typeface="Calibri" panose="020F0502020204030204"/>
              </a:rPr>
              <a:t>Absorption image volumes are reconstructed from the measurements based on a regularized inversion of the A matrix (for details, see, e.g., Eggebrecht et al., </a:t>
            </a:r>
            <a:r>
              <a:rPr lang="en-US" sz="1400" dirty="0" err="1">
                <a:solidFill>
                  <a:prstClr val="white"/>
                </a:solidFill>
                <a:latin typeface="Calibri" panose="020F0502020204030204"/>
              </a:rPr>
              <a:t>Neuroimage</a:t>
            </a:r>
            <a:r>
              <a:rPr lang="en-US" sz="1400" dirty="0">
                <a:solidFill>
                  <a:prstClr val="white"/>
                </a:solidFill>
                <a:latin typeface="Calibri" panose="020F0502020204030204"/>
              </a:rPr>
              <a:t>, 2012)</a:t>
            </a:r>
          </a:p>
          <a:p>
            <a:pPr marL="0" indent="0">
              <a:spcBef>
                <a:spcPts val="0"/>
              </a:spcBef>
              <a:buNone/>
            </a:pPr>
            <a:br>
              <a:rPr lang="en-US" sz="1400" dirty="0">
                <a:solidFill>
                  <a:prstClr val="white"/>
                </a:solidFill>
                <a:latin typeface="Calibri" panose="020F0502020204030204"/>
              </a:rPr>
            </a:br>
            <a:endParaRPr lang="en-US" sz="1200" dirty="0">
              <a:solidFill>
                <a:prstClr val="white"/>
              </a:solidFill>
              <a:latin typeface="Calibri" panose="020F0502020204030204"/>
            </a:endParaRP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%% Reconstruction Pipeline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 ~exist('A', '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')       </a:t>
            </a:r>
            <a:r>
              <a:rPr lang="en-US" sz="1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In case running by hand or re-running script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A=load([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A_fn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],'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info','A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');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if length(size(A.A))&gt;2  </a:t>
            </a:r>
            <a:r>
              <a:rPr lang="en-US" sz="1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A data structure [</a:t>
            </a:r>
            <a:r>
              <a:rPr lang="en-US" sz="1200" b="1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wl</a:t>
            </a:r>
            <a:r>
              <a:rPr lang="en-US" sz="1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X </a:t>
            </a:r>
            <a:r>
              <a:rPr lang="en-US" sz="1200" b="1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</a:t>
            </a:r>
            <a:r>
              <a:rPr lang="en-US" sz="1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X </a:t>
            </a:r>
            <a:r>
              <a:rPr lang="en-US" sz="1200" b="1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vox</a:t>
            </a:r>
            <a:r>
              <a:rPr lang="en-US" sz="1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]--&gt;[</a:t>
            </a:r>
            <a:r>
              <a:rPr lang="en-US" sz="1200" b="1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</a:t>
            </a:r>
            <a:r>
              <a:rPr lang="en-US" sz="1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X </a:t>
            </a:r>
            <a:r>
              <a:rPr lang="en-US" sz="1200" b="1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vox</a:t>
            </a:r>
            <a:r>
              <a:rPr lang="en-US" sz="1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[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Nwl,Nmeas,Nvox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]=size(A.A);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A.A=reshape(permute(A.A,[2,1,3]),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Nwl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Nmeas,Nvox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end        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Nvox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=size(A.A,2);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Nt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=size(lmdata,2);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cortex_mu_a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=zeros(Nvox,Nt,2);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j = 1:2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keep = (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info.pairs.WL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== j) &amp; (info.pairs.r2d &lt;= 40) &amp; info.MEAS.GI;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disp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('&gt; Inverting A')                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iA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Tikhonov_invert_Amat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(A.A(keep, :), 0.01, 0.1); </a:t>
            </a:r>
            <a:r>
              <a:rPr lang="en-US" sz="1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Invert A-Matrix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disp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('&gt; Smoothing 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iA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')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iA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smooth_Amat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iA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A.info.tissue.dim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3);         </a:t>
            </a:r>
            <a:r>
              <a:rPr lang="en-US" sz="1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Smooth Inverted A-Matrix      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cortex_mu_a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(:, :, j) = 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reconstruct_img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(keep, :), iA);</a:t>
            </a:r>
            <a:r>
              <a:rPr lang="en-US" sz="1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Reconstruct Image Volume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n-US" sz="1200" dirty="0"/>
              <a:t> </a:t>
            </a:r>
          </a:p>
          <a:p>
            <a:pPr marL="285750" lvl="1" indent="-342900">
              <a:spcBef>
                <a:spcPts val="0"/>
              </a:spcBef>
            </a:pPr>
            <a:endParaRPr lang="en-US" sz="1400" dirty="0">
              <a:solidFill>
                <a:prstClr val="white"/>
              </a:solidFill>
              <a:latin typeface="Calibri" panose="020F0502020204030204"/>
            </a:endParaRPr>
          </a:p>
          <a:p>
            <a:pPr marL="285750" lvl="1" indent="-342900">
              <a:spcBef>
                <a:spcPts val="0"/>
              </a:spcBef>
            </a:pPr>
            <a:r>
              <a:rPr lang="en-US" sz="1400" dirty="0">
                <a:solidFill>
                  <a:prstClr val="white"/>
                </a:solidFill>
                <a:latin typeface="Calibri" panose="020F0502020204030204"/>
              </a:rPr>
              <a:t>Image volumes store estimated absorption values as voxels by time by wavelength. </a:t>
            </a:r>
          </a:p>
          <a:p>
            <a:pPr marL="285750" lvl="1" indent="-342900">
              <a:spcBef>
                <a:spcPts val="0"/>
              </a:spcBef>
            </a:pPr>
            <a:endParaRPr lang="en-US" sz="1400" dirty="0">
              <a:solidFill>
                <a:prstClr val="white"/>
              </a:solidFill>
              <a:latin typeface="Calibri" panose="020F0502020204030204"/>
            </a:endParaRPr>
          </a:p>
          <a:p>
            <a:pPr marL="285750" lvl="1" indent="-342900">
              <a:spcBef>
                <a:spcPts val="0"/>
              </a:spcBef>
            </a:pPr>
            <a:r>
              <a:rPr lang="en-US" sz="1400" dirty="0">
                <a:solidFill>
                  <a:prstClr val="white"/>
                </a:solidFill>
                <a:latin typeface="Calibri" panose="020F0502020204030204"/>
              </a:rPr>
              <a:t>Hemoglobin images are computed from the wavelength-dependent absorption images</a:t>
            </a:r>
          </a:p>
          <a:p>
            <a:pPr marL="0" lvl="1" indent="0">
              <a:spcBef>
                <a:spcPts val="0"/>
              </a:spcBef>
              <a:buNone/>
            </a:pPr>
            <a:endParaRPr lang="en-US" sz="1400" dirty="0">
              <a:solidFill>
                <a:prstClr val="white"/>
              </a:solidFill>
              <a:latin typeface="Calibri" panose="020F0502020204030204"/>
            </a:endParaRP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%% Spectroscopy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 ~exist('E', '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'),load('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E.mat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'),end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cortex_Hb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spectroscopy_img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cortex_mu_a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E);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cortex_HbO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cortex_Hb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(:, :, 1);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cortex_HbR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cortex_Hb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(:, :, 2);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cortex_HbT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cortex_HbO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 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cortex_HbR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en-US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8AEFAD7-2BFA-1BD3-BD5E-04D6D77A7D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5102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585" y="56227"/>
            <a:ext cx="8596668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Spatial normalization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9121389" y="448832"/>
            <a:ext cx="2314834" cy="37894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DOT Acquisition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9098694" y="1122790"/>
            <a:ext cx="2360224" cy="321487"/>
          </a:xfrm>
          <a:prstGeom prst="roundRect">
            <a:avLst/>
          </a:prstGeom>
          <a:noFill/>
          <a:ln w="38100">
            <a:solidFill>
              <a:srgbClr val="24DF0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Log-mean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9012809" y="1749657"/>
            <a:ext cx="2531994" cy="321487"/>
          </a:xfrm>
          <a:prstGeom prst="roundRect">
            <a:avLst/>
          </a:prstGeom>
          <a:noFill/>
          <a:ln w="38100">
            <a:solidFill>
              <a:srgbClr val="24DF0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Detect noisy channels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9098694" y="2365623"/>
            <a:ext cx="2360224" cy="321487"/>
          </a:xfrm>
          <a:prstGeom prst="roundRect">
            <a:avLst/>
          </a:prstGeom>
          <a:noFill/>
          <a:ln w="38100">
            <a:solidFill>
              <a:srgbClr val="24DF0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Band-pass filter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8612397" y="3008440"/>
            <a:ext cx="3332818" cy="293546"/>
          </a:xfrm>
          <a:prstGeom prst="roundRect">
            <a:avLst/>
          </a:prstGeom>
          <a:noFill/>
          <a:ln w="38100">
            <a:solidFill>
              <a:srgbClr val="24DF0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Superficial signal regression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9573855" y="4244596"/>
            <a:ext cx="1409902" cy="293546"/>
          </a:xfrm>
          <a:prstGeom prst="roundRect">
            <a:avLst/>
          </a:prstGeom>
          <a:noFill/>
          <a:ln w="38100">
            <a:solidFill>
              <a:srgbClr val="24DF0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Resample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10278806" y="848431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10278806" y="2740729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10278806" y="1508831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10278806" y="2115124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10278806" y="3352106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10278806" y="3998609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10278806" y="4614949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/>
          <p:cNvSpPr/>
          <p:nvPr/>
        </p:nvSpPr>
        <p:spPr>
          <a:xfrm>
            <a:off x="9098694" y="3610472"/>
            <a:ext cx="2360224" cy="321487"/>
          </a:xfrm>
          <a:prstGeom prst="roundRect">
            <a:avLst/>
          </a:prstGeom>
          <a:noFill/>
          <a:ln w="38100">
            <a:solidFill>
              <a:srgbClr val="24DF0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Low-pass filter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9391911" y="4864516"/>
            <a:ext cx="1773790" cy="293546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Reconstruction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9391911" y="5467762"/>
            <a:ext cx="1773790" cy="293546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Spectroscopy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 flipH="1">
            <a:off x="10278806" y="5221775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10278806" y="5829877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/>
          <p:cNvSpPr/>
          <p:nvPr/>
        </p:nvSpPr>
        <p:spPr>
          <a:xfrm>
            <a:off x="9019805" y="6087682"/>
            <a:ext cx="2518002" cy="293546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Spatial normalization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8229674" y="4745294"/>
            <a:ext cx="873514" cy="594292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Light</a:t>
            </a:r>
          </a:p>
          <a:p>
            <a:pPr algn="ctr"/>
            <a:r>
              <a:rPr lang="en-US" dirty="0"/>
              <a:t>Model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9141948" y="5042138"/>
            <a:ext cx="181384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ontent Placeholder 7"/>
          <p:cNvSpPr>
            <a:spLocks noGrp="1"/>
          </p:cNvSpPr>
          <p:nvPr>
            <p:ph idx="1"/>
          </p:nvPr>
        </p:nvSpPr>
        <p:spPr>
          <a:xfrm>
            <a:off x="102033" y="860130"/>
            <a:ext cx="8423052" cy="5746615"/>
          </a:xfrm>
        </p:spPr>
        <p:txBody>
          <a:bodyPr>
            <a:normAutofit fontScale="92500" lnSpcReduction="10000"/>
          </a:bodyPr>
          <a:lstStyle/>
          <a:p>
            <a:pPr marL="285750">
              <a:spcBef>
                <a:spcPts val="0"/>
              </a:spcBef>
            </a:pPr>
            <a:r>
              <a:rPr lang="en-US" sz="2000" dirty="0">
                <a:solidFill>
                  <a:prstClr val="white"/>
                </a:solidFill>
                <a:latin typeface="Calibri" panose="020F0502020204030204"/>
              </a:rPr>
              <a:t>The </a:t>
            </a:r>
            <a:r>
              <a:rPr lang="en-US" sz="2000" dirty="0" err="1">
                <a:solidFill>
                  <a:prstClr val="white"/>
                </a:solidFill>
                <a:latin typeface="Calibri" panose="020F0502020204030204"/>
              </a:rPr>
              <a:t>cortex_HbO</a:t>
            </a:r>
            <a:r>
              <a:rPr lang="en-US" sz="2000" dirty="0">
                <a:solidFill>
                  <a:prstClr val="white"/>
                </a:solidFill>
                <a:latin typeface="Calibri" panose="020F0502020204030204"/>
              </a:rPr>
              <a:t> data is in an array that is voxels by time where the voxels are within a subspace described by </a:t>
            </a:r>
            <a:r>
              <a:rPr lang="en-US" sz="2000" dirty="0" err="1">
                <a:solidFill>
                  <a:prstClr val="white"/>
                </a:solidFill>
                <a:latin typeface="Calibri" panose="020F0502020204030204"/>
              </a:rPr>
              <a:t>info.tissue.dim</a:t>
            </a:r>
            <a:r>
              <a:rPr lang="en-US" sz="2000" dirty="0">
                <a:solidFill>
                  <a:prstClr val="white"/>
                </a:solidFill>
                <a:latin typeface="Calibri" panose="020F0502020204030204"/>
              </a:rPr>
              <a:t> which itself is a subspace of the original anatomical volume used to generate the light model.</a:t>
            </a:r>
          </a:p>
          <a:p>
            <a:pPr marL="285750">
              <a:spcBef>
                <a:spcPts val="0"/>
              </a:spcBef>
            </a:pPr>
            <a:endParaRPr lang="en-US" sz="2000" dirty="0">
              <a:solidFill>
                <a:prstClr val="white"/>
              </a:solidFill>
              <a:latin typeface="Calibri" panose="020F0502020204030204"/>
            </a:endParaRPr>
          </a:p>
          <a:p>
            <a:pPr marL="285750">
              <a:spcBef>
                <a:spcPts val="0"/>
              </a:spcBef>
            </a:pPr>
            <a:r>
              <a:rPr lang="en-US" sz="2000" dirty="0">
                <a:solidFill>
                  <a:prstClr val="white"/>
                </a:solidFill>
                <a:latin typeface="Calibri" panose="020F0502020204030204"/>
              </a:rPr>
              <a:t>To properly contextualize the reconstructed data, it is helpful to view on an appropriate anatomical background.</a:t>
            </a:r>
          </a:p>
          <a:p>
            <a:pPr marL="285750">
              <a:spcBef>
                <a:spcPts val="0"/>
              </a:spcBef>
            </a:pPr>
            <a:endParaRPr lang="en-US" sz="2000" dirty="0">
              <a:solidFill>
                <a:prstClr val="white"/>
              </a:solidFill>
              <a:latin typeface="Calibri" panose="020F0502020204030204"/>
            </a:endParaRPr>
          </a:p>
          <a:p>
            <a:pPr marL="285750">
              <a:spcBef>
                <a:spcPts val="0"/>
              </a:spcBef>
            </a:pPr>
            <a:r>
              <a:rPr lang="en-US" sz="2000" dirty="0">
                <a:solidFill>
                  <a:prstClr val="white"/>
                </a:solidFill>
                <a:latin typeface="Calibri" panose="020F0502020204030204"/>
              </a:rPr>
              <a:t>The following lines will load in the anatomical data used for the light model and spatially register it to the reconstructed optical data.</a:t>
            </a:r>
          </a:p>
          <a:p>
            <a:pPr marL="0" indent="0">
              <a:spcBef>
                <a:spcPts val="0"/>
              </a:spcBef>
              <a:buNone/>
            </a:pPr>
            <a:endParaRPr lang="en-US" sz="1200" dirty="0">
              <a:solidFill>
                <a:prstClr val="white"/>
              </a:solidFill>
              <a:latin typeface="Calibri" panose="020F0502020204030204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MNI,infoB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]=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LoadVolumetricData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('Segmented_MNI152nl_on_MNI111',[],'4dfp');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MNI_dim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affine3d_img(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MNI,infoB,A.info.tissue.dim,eye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(4),'nearest');</a:t>
            </a:r>
          </a:p>
          <a:p>
            <a:pPr marL="0" indent="0">
              <a:spcBef>
                <a:spcPts val="0"/>
              </a:spcBef>
              <a:buNone/>
            </a:pPr>
            <a:endParaRPr lang="en-US" sz="1200" b="1" dirty="0">
              <a:solidFill>
                <a:prstClr val="white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1200" b="1" dirty="0">
              <a:solidFill>
                <a:prstClr val="white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>
              <a:spcBef>
                <a:spcPts val="0"/>
              </a:spcBef>
            </a:pPr>
            <a:r>
              <a:rPr lang="en-US" sz="2000" dirty="0">
                <a:solidFill>
                  <a:prstClr val="white"/>
                </a:solidFill>
                <a:latin typeface="Calibri" panose="020F0502020204030204"/>
              </a:rPr>
              <a:t>We are using nearest-neighbor interpolation here because we are transforming a mask, so we do not want the values to change.</a:t>
            </a:r>
          </a:p>
          <a:p>
            <a:pPr marL="285750">
              <a:spcBef>
                <a:spcPts val="0"/>
              </a:spcBef>
            </a:pPr>
            <a:endParaRPr lang="en-US" sz="2000" dirty="0">
              <a:solidFill>
                <a:prstClr val="white"/>
              </a:solidFill>
              <a:latin typeface="Calibri" panose="020F0502020204030204"/>
            </a:endParaRPr>
          </a:p>
          <a:p>
            <a:pPr marL="285750">
              <a:spcBef>
                <a:spcPts val="0"/>
              </a:spcBef>
            </a:pPr>
            <a:r>
              <a:rPr lang="en-US" sz="2000" dirty="0">
                <a:solidFill>
                  <a:prstClr val="white"/>
                </a:solidFill>
                <a:latin typeface="Calibri" panose="020F0502020204030204"/>
              </a:rPr>
              <a:t>The next lines will block average the </a:t>
            </a:r>
            <a:r>
              <a:rPr lang="en-US" sz="2000" dirty="0" err="1">
                <a:solidFill>
                  <a:prstClr val="white"/>
                </a:solidFill>
                <a:latin typeface="Calibri" panose="020F0502020204030204"/>
              </a:rPr>
              <a:t>HbO</a:t>
            </a:r>
            <a:r>
              <a:rPr lang="en-US" sz="2000" dirty="0">
                <a:solidFill>
                  <a:prstClr val="white"/>
                </a:solidFill>
                <a:latin typeface="Calibri" panose="020F0502020204030204"/>
              </a:rPr>
              <a:t> data and put it in the full voxel space to get it ready for visualization</a:t>
            </a:r>
          </a:p>
          <a:p>
            <a:pPr marL="0" indent="0">
              <a:spcBef>
                <a:spcPts val="0"/>
              </a:spcBef>
              <a:buNone/>
            </a:pPr>
            <a:endParaRPr lang="en-US" sz="2000" dirty="0">
              <a:solidFill>
                <a:prstClr val="white"/>
              </a:solidFill>
              <a:latin typeface="Calibri" panose="020F0502020204030204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3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Block Average Data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300" b="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badata_HbO</a:t>
            </a:r>
            <a:r>
              <a:rPr lang="en-US" sz="13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300" b="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BlockAverage</a:t>
            </a:r>
            <a:r>
              <a:rPr lang="en-US" sz="13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300" b="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cortex_HbO</a:t>
            </a:r>
            <a:r>
              <a:rPr lang="en-US" sz="13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300" b="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info.paradigm.synchpts</a:t>
            </a:r>
            <a:r>
              <a:rPr lang="en-US" sz="13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(info.paradigm.Pulse_2), </a:t>
            </a:r>
            <a:r>
              <a:rPr lang="en-US" sz="1300" b="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dt</a:t>
            </a:r>
            <a:r>
              <a:rPr lang="en-US" sz="13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300" b="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badata_HbO</a:t>
            </a:r>
            <a:r>
              <a:rPr lang="en-US" sz="13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300" b="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bsxfun</a:t>
            </a:r>
            <a:r>
              <a:rPr lang="en-US" sz="13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(@</a:t>
            </a:r>
            <a:r>
              <a:rPr lang="en-US" sz="1300" b="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minus,badata_HbO,badata_HbO</a:t>
            </a:r>
            <a:r>
              <a:rPr lang="en-US" sz="13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(:,1));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300" b="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badata_HbOvol</a:t>
            </a:r>
            <a:r>
              <a:rPr lang="en-US" sz="13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Good_Vox2vol(</a:t>
            </a:r>
            <a:r>
              <a:rPr lang="en-US" sz="1300" b="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badata_HbO,A.info.tissue.dim</a:t>
            </a:r>
            <a:r>
              <a:rPr lang="en-US" sz="13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300" b="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tp_Eg</a:t>
            </a:r>
            <a:r>
              <a:rPr lang="en-US" sz="13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=squeeze(</a:t>
            </a:r>
            <a:r>
              <a:rPr lang="en-US" sz="1300" b="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badata_HbOvol</a:t>
            </a:r>
            <a:r>
              <a:rPr lang="en-US" sz="13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(:,:,:,</a:t>
            </a:r>
            <a:r>
              <a:rPr lang="en-US" sz="1300" b="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tp</a:t>
            </a:r>
            <a:r>
              <a:rPr lang="en-US" sz="13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));</a:t>
            </a:r>
          </a:p>
          <a:p>
            <a:pPr marL="285750">
              <a:spcBef>
                <a:spcPts val="0"/>
              </a:spcBef>
            </a:pPr>
            <a:endParaRPr lang="en-US" sz="20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E46CFEE-DFB9-9C8C-CEF7-C1023D8473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2083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584" y="56227"/>
            <a:ext cx="11508015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Visualization of Reconstructed Volumetric Images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150584" y="714563"/>
            <a:ext cx="6145020" cy="5386832"/>
          </a:xfrm>
        </p:spPr>
        <p:txBody>
          <a:bodyPr>
            <a:normAutofit lnSpcReduction="10000"/>
          </a:bodyPr>
          <a:lstStyle/>
          <a:p>
            <a:pPr marL="285750">
              <a:spcBef>
                <a:spcPts val="0"/>
              </a:spcBef>
            </a:pPr>
            <a:r>
              <a:rPr lang="en-US" sz="2000" dirty="0">
                <a:solidFill>
                  <a:prstClr val="white"/>
                </a:solidFill>
                <a:latin typeface="Calibri" panose="020F0502020204030204"/>
              </a:rPr>
              <a:t>To get a sense of how to visualize the volumetric info try first with the anatomical volume, use </a:t>
            </a:r>
            <a:r>
              <a:rPr lang="en-US" sz="2000" dirty="0" err="1">
                <a:solidFill>
                  <a:prstClr val="white"/>
                </a:solidFill>
                <a:latin typeface="Calibri" panose="020F0502020204030204"/>
              </a:rPr>
              <a:t>PlotSlices</a:t>
            </a:r>
            <a:r>
              <a:rPr lang="en-US" sz="2000" dirty="0">
                <a:solidFill>
                  <a:prstClr val="white"/>
                </a:solidFill>
                <a:latin typeface="Calibri" panose="020F0502020204030204"/>
              </a:rPr>
              <a:t>. Note that </a:t>
            </a:r>
            <a:r>
              <a:rPr lang="en-US" sz="2000" dirty="0" err="1">
                <a:solidFill>
                  <a:prstClr val="white"/>
                </a:solidFill>
                <a:latin typeface="Calibri" panose="020F0502020204030204"/>
              </a:rPr>
              <a:t>PlotSlices</a:t>
            </a:r>
            <a:r>
              <a:rPr lang="en-US" sz="2000" dirty="0">
                <a:solidFill>
                  <a:prstClr val="white"/>
                </a:solidFill>
                <a:latin typeface="Calibri" panose="020F0502020204030204"/>
              </a:rPr>
              <a:t> defaults to an interactive mode. Click in any view plane to browse the reconstructed volume.</a:t>
            </a:r>
          </a:p>
          <a:p>
            <a:pPr marL="685800" lvl="1">
              <a:spcBef>
                <a:spcPts val="0"/>
              </a:spcBef>
            </a:pPr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When a slice is clicked, all of the slices update to the new coordinates based on the location clicked</a:t>
            </a:r>
          </a:p>
          <a:p>
            <a:pPr marL="1085850" lvl="2">
              <a:spcBef>
                <a:spcPts val="0"/>
              </a:spcBef>
            </a:pPr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Try to match your X, Y, Z positions to the images on the right </a:t>
            </a:r>
            <a:r>
              <a:rPr lang="en-US" dirty="0">
                <a:solidFill>
                  <a:prstClr val="white"/>
                </a:solidFill>
                <a:latin typeface="Calibri" panose="020F0502020204030204"/>
                <a:sym typeface="Wingdings" panose="05000000000000000000" pitchFamily="2" charset="2"/>
              </a:rPr>
              <a:t></a:t>
            </a:r>
            <a:endParaRPr lang="en-US" dirty="0">
              <a:solidFill>
                <a:prstClr val="white"/>
              </a:solidFill>
              <a:latin typeface="Calibri" panose="020F0502020204030204"/>
            </a:endParaRPr>
          </a:p>
          <a:p>
            <a:pPr marL="685800" lvl="1">
              <a:spcBef>
                <a:spcPts val="0"/>
              </a:spcBef>
            </a:pPr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Right click to reset to the original set of slices</a:t>
            </a:r>
          </a:p>
          <a:p>
            <a:pPr marL="685800" lvl="1">
              <a:spcBef>
                <a:spcPts val="0"/>
              </a:spcBef>
            </a:pPr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Either middle mouse button (scroll wheel), or Q can be pressed to exit </a:t>
            </a:r>
            <a:r>
              <a:rPr lang="en-US" dirty="0" err="1">
                <a:solidFill>
                  <a:prstClr val="white"/>
                </a:solidFill>
                <a:latin typeface="Calibri" panose="020F0502020204030204"/>
              </a:rPr>
              <a:t>PlotSlices</a:t>
            </a:r>
            <a:endParaRPr lang="en-US" dirty="0">
              <a:solidFill>
                <a:prstClr val="white"/>
              </a:solidFill>
              <a:latin typeface="Calibri" panose="020F0502020204030204"/>
            </a:endParaRPr>
          </a:p>
          <a:p>
            <a:pPr marL="685800" lvl="1">
              <a:spcBef>
                <a:spcPts val="0"/>
              </a:spcBef>
            </a:pPr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Code will not continue until </a:t>
            </a:r>
            <a:r>
              <a:rPr lang="en-US" dirty="0" err="1">
                <a:solidFill>
                  <a:prstClr val="white"/>
                </a:solidFill>
                <a:latin typeface="Calibri" panose="020F0502020204030204"/>
              </a:rPr>
              <a:t>PlotSlices</a:t>
            </a:r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 has been quit</a:t>
            </a:r>
          </a:p>
          <a:p>
            <a:pPr marL="0" indent="0">
              <a:spcBef>
                <a:spcPts val="0"/>
              </a:spcBef>
              <a:buNone/>
            </a:pPr>
            <a:endParaRPr lang="en-US" sz="2000" dirty="0">
              <a:solidFill>
                <a:prstClr val="white"/>
              </a:solidFill>
              <a:latin typeface="Calibri" panose="020F0502020204030204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2000" dirty="0">
                <a:solidFill>
                  <a:prstClr val="white"/>
                </a:solidFill>
                <a:latin typeface="Calibri" panose="020F0502020204030204"/>
              </a:rPr>
              <a:t> </a:t>
            </a:r>
          </a:p>
          <a:p>
            <a:pPr marL="285750">
              <a:spcBef>
                <a:spcPts val="0"/>
              </a:spcBef>
            </a:pPr>
            <a:r>
              <a:rPr lang="en-US" sz="2000" dirty="0">
                <a:solidFill>
                  <a:prstClr val="white"/>
                </a:solidFill>
                <a:latin typeface="Calibri" panose="020F0502020204030204"/>
              </a:rPr>
              <a:t>(Top) Anatomy only</a:t>
            </a:r>
          </a:p>
          <a:p>
            <a:pPr marL="285750">
              <a:spcBef>
                <a:spcPts val="0"/>
              </a:spcBef>
            </a:pPr>
            <a:endParaRPr lang="en-US" sz="2000" dirty="0">
              <a:solidFill>
                <a:prstClr val="white"/>
              </a:solidFill>
              <a:latin typeface="Calibri" panose="020F0502020204030204"/>
            </a:endParaRPr>
          </a:p>
          <a:p>
            <a:pPr marL="285750">
              <a:spcBef>
                <a:spcPts val="0"/>
              </a:spcBef>
            </a:pPr>
            <a:r>
              <a:rPr lang="en-US" sz="2000" dirty="0">
                <a:solidFill>
                  <a:prstClr val="white"/>
                </a:solidFill>
                <a:latin typeface="Calibri" panose="020F0502020204030204"/>
              </a:rPr>
              <a:t>(Middle) Anatomy + volumetric data</a:t>
            </a:r>
          </a:p>
          <a:p>
            <a:pPr marL="285750">
              <a:spcBef>
                <a:spcPts val="0"/>
              </a:spcBef>
            </a:pPr>
            <a:endParaRPr lang="en-US" sz="2000" dirty="0">
              <a:solidFill>
                <a:prstClr val="white"/>
              </a:solidFill>
              <a:latin typeface="Calibri" panose="020F0502020204030204"/>
            </a:endParaRPr>
          </a:p>
          <a:p>
            <a:pPr marL="285750">
              <a:spcBef>
                <a:spcPts val="0"/>
              </a:spcBef>
            </a:pPr>
            <a:r>
              <a:rPr lang="en-US" sz="2000" dirty="0">
                <a:solidFill>
                  <a:prstClr val="white"/>
                </a:solidFill>
                <a:latin typeface="Calibri" panose="020F0502020204030204"/>
              </a:rPr>
              <a:t>(Bottom) Anatomy + volumetric data + functional data</a:t>
            </a:r>
          </a:p>
          <a:p>
            <a:pPr marL="285750">
              <a:spcBef>
                <a:spcPts val="0"/>
              </a:spcBef>
            </a:pPr>
            <a:endParaRPr lang="en-US" sz="2000" dirty="0">
              <a:solidFill>
                <a:prstClr val="white"/>
              </a:solidFill>
              <a:latin typeface="Calibri" panose="020F0502020204030204"/>
            </a:endParaRPr>
          </a:p>
          <a:p>
            <a:pPr marL="285750">
              <a:spcBef>
                <a:spcPts val="0"/>
              </a:spcBef>
            </a:pPr>
            <a:endParaRPr lang="en-US" sz="2000" dirty="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0646" y="722126"/>
            <a:ext cx="4662964" cy="158112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9258" y="2493587"/>
            <a:ext cx="4724351" cy="204084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98095" y="4437554"/>
            <a:ext cx="19511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err="1">
                <a:solidFill>
                  <a:prstClr val="white">
                    <a:lumMod val="75000"/>
                    <a:lumOff val="25000"/>
                  </a:prst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PlotSlices</a:t>
            </a:r>
            <a:r>
              <a:rPr lang="en-US" sz="1200" b="1" dirty="0">
                <a:solidFill>
                  <a:prstClr val="white">
                    <a:lumMod val="75000"/>
                    <a:lumOff val="25000"/>
                  </a:prst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solidFill>
                  <a:prstClr val="white">
                    <a:lumMod val="75000"/>
                    <a:lumOff val="25000"/>
                  </a:prst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MNI_dim</a:t>
            </a:r>
            <a:r>
              <a:rPr lang="en-US" sz="1200" b="1" dirty="0">
                <a:solidFill>
                  <a:prstClr val="white">
                    <a:lumMod val="75000"/>
                    <a:lumOff val="25000"/>
                  </a:prst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98095" y="4978985"/>
            <a:ext cx="36247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err="1">
                <a:solidFill>
                  <a:prstClr val="white">
                    <a:lumMod val="75000"/>
                    <a:lumOff val="25000"/>
                  </a:prst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PlotSlices</a:t>
            </a:r>
            <a:r>
              <a:rPr lang="en-US" sz="1200" b="1" dirty="0">
                <a:solidFill>
                  <a:prstClr val="white">
                    <a:lumMod val="75000"/>
                    <a:lumOff val="25000"/>
                  </a:prst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solidFill>
                  <a:prstClr val="white">
                    <a:lumMod val="75000"/>
                    <a:lumOff val="25000"/>
                  </a:prst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MNI_dim,A.info.tissue.dim</a:t>
            </a:r>
            <a:r>
              <a:rPr lang="en-US" sz="1200" b="1" dirty="0">
                <a:solidFill>
                  <a:prstClr val="white">
                    <a:lumMod val="75000"/>
                    <a:lumOff val="25000"/>
                  </a:prst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98095" y="5552128"/>
            <a:ext cx="46474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err="1">
                <a:solidFill>
                  <a:prstClr val="white">
                    <a:lumMod val="75000"/>
                    <a:lumOff val="25000"/>
                  </a:prst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PlotSlices</a:t>
            </a:r>
            <a:r>
              <a:rPr lang="en-US" sz="1200" b="1" dirty="0">
                <a:solidFill>
                  <a:prstClr val="white">
                    <a:lumMod val="75000"/>
                    <a:lumOff val="25000"/>
                  </a:prst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solidFill>
                  <a:prstClr val="white">
                    <a:lumMod val="75000"/>
                    <a:lumOff val="25000"/>
                  </a:prst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MNI_dim,A.info.tissue.dim</a:t>
            </a:r>
            <a:r>
              <a:rPr lang="en-US" sz="1200" b="1" dirty="0">
                <a:solidFill>
                  <a:prstClr val="white">
                    <a:lumMod val="75000"/>
                    <a:lumOff val="25000"/>
                  </a:prst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,[], </a:t>
            </a:r>
            <a:r>
              <a:rPr lang="en-US" sz="1200" b="1" dirty="0" err="1">
                <a:solidFill>
                  <a:prstClr val="white">
                    <a:lumMod val="75000"/>
                    <a:lumOff val="25000"/>
                  </a:prst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tp_Eg</a:t>
            </a:r>
            <a:r>
              <a:rPr lang="en-US" sz="1200" b="1" dirty="0">
                <a:solidFill>
                  <a:prstClr val="white">
                    <a:lumMod val="75000"/>
                    <a:lumOff val="25000"/>
                  </a:prst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0647" y="4690194"/>
            <a:ext cx="4781354" cy="201810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3950784-EF6D-1AD0-F9B7-EBC42D894F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3673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584" y="56227"/>
            <a:ext cx="11508015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Visualization of Reconstructed Volumetric Images</a:t>
            </a:r>
          </a:p>
        </p:txBody>
      </p:sp>
      <p:sp>
        <p:nvSpPr>
          <p:cNvPr id="9" name="Content Placeholder 7"/>
          <p:cNvSpPr txBox="1">
            <a:spLocks/>
          </p:cNvSpPr>
          <p:nvPr/>
        </p:nvSpPr>
        <p:spPr>
          <a:xfrm>
            <a:off x="150584" y="684258"/>
            <a:ext cx="7714874" cy="60644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>
              <a:spcBef>
                <a:spcPts val="0"/>
              </a:spcBef>
            </a:pPr>
            <a:r>
              <a:rPr lang="en-US" sz="2000" dirty="0">
                <a:solidFill>
                  <a:prstClr val="white"/>
                </a:solidFill>
                <a:latin typeface="Calibri" panose="020F0502020204030204"/>
              </a:rPr>
              <a:t>Now, visualize the data. First by itself, then on top of the underlay and volumetric info. Then, set scaling and thresholding parameters to hone in on strong activations and visualize again.</a:t>
            </a:r>
          </a:p>
          <a:p>
            <a:pPr marL="285750">
              <a:spcBef>
                <a:spcPts val="0"/>
              </a:spcBef>
            </a:pPr>
            <a:endParaRPr lang="en-US" sz="2000" dirty="0">
              <a:solidFill>
                <a:prstClr val="white"/>
              </a:solidFill>
              <a:latin typeface="Calibri" panose="020F0502020204030204"/>
            </a:endParaRPr>
          </a:p>
          <a:p>
            <a:pPr marL="285750">
              <a:spcBef>
                <a:spcPts val="0"/>
              </a:spcBef>
            </a:pPr>
            <a:r>
              <a:rPr lang="en-US" sz="2000" dirty="0">
                <a:solidFill>
                  <a:prstClr val="white"/>
                </a:solidFill>
                <a:latin typeface="Calibri" panose="020F0502020204030204"/>
              </a:rPr>
              <a:t>Full code section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Visualize the data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PlotSlices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tp_Eg,A.info.tissue.dim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            </a:t>
            </a:r>
            <a:r>
              <a:rPr lang="en-US" sz="1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%data by itself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PlotSlices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MNI_dim,A.info.tissue.dim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,[],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tp_Eg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  <a:r>
              <a:rPr lang="en-US" sz="1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%data with anatomical underlay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Set parameters to visualize more specific aspects of data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Params.Scale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=0.8*max(abs(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tp_Eg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(:)));     </a:t>
            </a:r>
            <a:r>
              <a:rPr lang="en-US" sz="1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%scale </a:t>
            </a:r>
            <a:r>
              <a:rPr lang="en-US" sz="1200" b="1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wrt</a:t>
            </a:r>
            <a:r>
              <a:rPr lang="en-US" sz="1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/max of data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Params.Th.P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=0.5*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Params.Scale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;            </a:t>
            </a:r>
            <a:r>
              <a:rPr lang="en-US" sz="1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%threshold to see strong activations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Params.Th.N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=-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Params.Th.P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;                </a:t>
            </a:r>
            <a:r>
              <a:rPr lang="en-US" sz="1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%thresholds go both ways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Params.Cmap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='jet';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PlotSlices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MNI_dim,A.info.tissue.dim,Params,tp_Eg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US" sz="12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2000" dirty="0">
              <a:solidFill>
                <a:prstClr val="white"/>
              </a:solidFill>
              <a:latin typeface="Calibri" panose="020F0502020204030204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2000" dirty="0">
              <a:solidFill>
                <a:prstClr val="white"/>
              </a:solidFill>
              <a:latin typeface="Calibri" panose="020F0502020204030204"/>
            </a:endParaRPr>
          </a:p>
          <a:p>
            <a:pPr marL="285750">
              <a:spcBef>
                <a:spcPts val="0"/>
              </a:spcBef>
            </a:pPr>
            <a:r>
              <a:rPr lang="en-US" sz="2000" dirty="0">
                <a:solidFill>
                  <a:prstClr val="white"/>
                </a:solidFill>
                <a:latin typeface="Calibri" panose="020F0502020204030204"/>
                <a:cs typeface="Courier New" panose="02070309020205020404" pitchFamily="49" charset="0"/>
              </a:rPr>
              <a:t>Individual visualization lines</a:t>
            </a:r>
          </a:p>
          <a:p>
            <a:pPr marL="285750">
              <a:spcBef>
                <a:spcPts val="0"/>
              </a:spcBef>
            </a:pPr>
            <a:r>
              <a:rPr lang="en-US" dirty="0">
                <a:solidFill>
                  <a:prstClr val="white"/>
                </a:solidFill>
                <a:latin typeface="Calibri" panose="020F0502020204030204"/>
                <a:cs typeface="Courier New" panose="02070309020205020404" pitchFamily="49" charset="0"/>
              </a:rPr>
              <a:t>(Top) Functional data and volumetric info only</a:t>
            </a:r>
          </a:p>
          <a:p>
            <a:pPr marL="285750">
              <a:spcBef>
                <a:spcPts val="0"/>
              </a:spcBef>
            </a:pPr>
            <a:endParaRPr lang="en-US" dirty="0">
              <a:solidFill>
                <a:prstClr val="white"/>
              </a:solidFill>
              <a:latin typeface="Calibri" panose="020F0502020204030204"/>
              <a:cs typeface="Courier New" panose="02070309020205020404" pitchFamily="49" charset="0"/>
            </a:endParaRPr>
          </a:p>
          <a:p>
            <a:pPr marL="285750">
              <a:spcBef>
                <a:spcPts val="0"/>
              </a:spcBef>
            </a:pPr>
            <a:r>
              <a:rPr lang="en-US" dirty="0">
                <a:solidFill>
                  <a:prstClr val="white"/>
                </a:solidFill>
                <a:latin typeface="Calibri" panose="020F0502020204030204"/>
                <a:cs typeface="Courier New" panose="02070309020205020404" pitchFamily="49" charset="0"/>
              </a:rPr>
              <a:t>(Middle)</a:t>
            </a:r>
          </a:p>
          <a:p>
            <a:pPr marL="285750">
              <a:spcBef>
                <a:spcPts val="0"/>
              </a:spcBef>
            </a:pPr>
            <a:endParaRPr lang="en-US" dirty="0">
              <a:solidFill>
                <a:prstClr val="white"/>
              </a:solidFill>
              <a:latin typeface="Calibri" panose="020F0502020204030204"/>
              <a:cs typeface="Courier New" panose="02070309020205020404" pitchFamily="49" charset="0"/>
            </a:endParaRPr>
          </a:p>
          <a:p>
            <a:pPr marL="285750">
              <a:spcBef>
                <a:spcPts val="0"/>
              </a:spcBef>
            </a:pPr>
            <a:r>
              <a:rPr lang="en-US" dirty="0">
                <a:solidFill>
                  <a:prstClr val="white"/>
                </a:solidFill>
                <a:latin typeface="Calibri" panose="020F0502020204030204"/>
                <a:cs typeface="Courier New" panose="02070309020205020404" pitchFamily="49" charset="0"/>
              </a:rPr>
              <a:t>(Bottom)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12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12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12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12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12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12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12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1200" dirty="0"/>
          </a:p>
          <a:p>
            <a:pPr marL="0" indent="0">
              <a:spcBef>
                <a:spcPts val="0"/>
              </a:spcBef>
              <a:buNone/>
            </a:pPr>
            <a:endParaRPr lang="en-US" sz="1200" b="1" dirty="0">
              <a:solidFill>
                <a:schemeClr val="tx1"/>
              </a:solidFill>
              <a:latin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1200" b="1" dirty="0">
              <a:solidFill>
                <a:schemeClr val="tx1"/>
              </a:solidFill>
              <a:latin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12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>
              <a:spcBef>
                <a:spcPts val="0"/>
              </a:spcBef>
            </a:pPr>
            <a:endParaRPr lang="en-US" sz="2000" dirty="0">
              <a:solidFill>
                <a:prstClr val="white"/>
              </a:solidFill>
              <a:latin typeface="Calibri" panose="020F0502020204030204"/>
            </a:endParaRPr>
          </a:p>
          <a:p>
            <a:pPr marL="285750">
              <a:spcBef>
                <a:spcPts val="0"/>
              </a:spcBef>
            </a:pPr>
            <a:endParaRPr lang="en-US" sz="2000" dirty="0">
              <a:solidFill>
                <a:prstClr val="white"/>
              </a:solidFill>
              <a:latin typeface="Calibri" panose="020F0502020204030204"/>
            </a:endParaRPr>
          </a:p>
          <a:p>
            <a:pPr marL="285750">
              <a:spcBef>
                <a:spcPts val="0"/>
              </a:spcBef>
            </a:pPr>
            <a:endParaRPr lang="en-US" sz="2000" dirty="0">
              <a:solidFill>
                <a:prstClr val="white"/>
              </a:solidFill>
              <a:latin typeface="Calibri" panose="020F0502020204030204"/>
            </a:endParaRPr>
          </a:p>
          <a:p>
            <a:pPr marL="285750">
              <a:spcBef>
                <a:spcPts val="0"/>
              </a:spcBef>
            </a:pPr>
            <a:endParaRPr lang="en-US" sz="2000" dirty="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5330" y="2919453"/>
            <a:ext cx="4456670" cy="173974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7945" y="824602"/>
            <a:ext cx="4384055" cy="176465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65458" y="4989398"/>
            <a:ext cx="4326542" cy="1826138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559010" y="5073368"/>
            <a:ext cx="35317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PlotSlices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tp_Eg,A.info.tissue.dim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US" sz="1200" dirty="0"/>
          </a:p>
        </p:txBody>
      </p:sp>
      <p:sp>
        <p:nvSpPr>
          <p:cNvPr id="16" name="TextBox 15"/>
          <p:cNvSpPr txBox="1"/>
          <p:nvPr/>
        </p:nvSpPr>
        <p:spPr>
          <a:xfrm>
            <a:off x="559010" y="5620033"/>
            <a:ext cx="45544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PlotSlices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tp_Eg,A.info.tissue.dim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[],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tp_Eg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US" sz="1200" dirty="0"/>
          </a:p>
        </p:txBody>
      </p:sp>
      <p:sp>
        <p:nvSpPr>
          <p:cNvPr id="17" name="TextBox 16"/>
          <p:cNvSpPr txBox="1"/>
          <p:nvPr/>
        </p:nvSpPr>
        <p:spPr>
          <a:xfrm>
            <a:off x="559010" y="6158607"/>
            <a:ext cx="49263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PlotSlices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tp_Eg,A.info.tissue.dim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Params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tp_Eg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US" sz="1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DE2098-0C8E-C956-8687-4097F9DEFE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8245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584" y="56227"/>
            <a:ext cx="11508015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Visualization with Voxel Time Trace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186462" y="1241788"/>
            <a:ext cx="7680673" cy="5207998"/>
          </a:xfrm>
        </p:spPr>
        <p:txBody>
          <a:bodyPr>
            <a:normAutofit fontScale="92500" lnSpcReduction="10000"/>
          </a:bodyPr>
          <a:lstStyle/>
          <a:p>
            <a:pPr marL="285750">
              <a:spcBef>
                <a:spcPts val="0"/>
              </a:spcBef>
            </a:pPr>
            <a:r>
              <a:rPr lang="en-US" sz="2000" dirty="0">
                <a:solidFill>
                  <a:prstClr val="white"/>
                </a:solidFill>
                <a:latin typeface="Calibri" panose="020F0502020204030204"/>
              </a:rPr>
              <a:t>Adding the time trace at the selected location further aids interpretation </a:t>
            </a:r>
          </a:p>
          <a:p>
            <a:pPr marL="285750">
              <a:spcBef>
                <a:spcPts val="0"/>
              </a:spcBef>
            </a:pPr>
            <a:endParaRPr lang="en-US" sz="2000" dirty="0">
              <a:solidFill>
                <a:prstClr val="white"/>
              </a:solidFill>
              <a:latin typeface="Calibri" panose="020F0502020204030204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3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Explore the data a bit more interactively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Params.Scale</a:t>
            </a:r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=0.8*max(abs(</a:t>
            </a:r>
            <a:r>
              <a:rPr lang="en-US" sz="1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badata_HbOvol</a:t>
            </a:r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(:)));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Params.Th.P</a:t>
            </a:r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=0;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Params.Th.N</a:t>
            </a:r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=-</a:t>
            </a:r>
            <a:r>
              <a:rPr lang="en-US" sz="1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Params.Th.P</a:t>
            </a:r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PlotSlicesTimeTrace</a:t>
            </a:r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MNI_dim,A.info.tissue.dim,Params,badata_HbOvol,info</a:t>
            </a:r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dirty="0"/>
          </a:p>
          <a:p>
            <a:pPr marL="400050" lvl="1" indent="0">
              <a:spcBef>
                <a:spcPts val="0"/>
              </a:spcBef>
              <a:buNone/>
            </a:pPr>
            <a:endParaRPr lang="en-US" sz="11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lvl="1" indent="-342900">
              <a:spcBef>
                <a:spcPts val="0"/>
              </a:spcBef>
            </a:pPr>
            <a:r>
              <a:rPr lang="en-US" sz="2000" dirty="0">
                <a:solidFill>
                  <a:prstClr val="white"/>
                </a:solidFill>
                <a:latin typeface="Calibri" panose="020F0502020204030204"/>
              </a:rPr>
              <a:t>In this data set, regions within the visual cortex show varying time to peak response, corresponding to the varied position of the rotating checkerboard wedge. </a:t>
            </a:r>
          </a:p>
          <a:p>
            <a:pPr marL="285750" lvl="1" indent="-342900">
              <a:spcBef>
                <a:spcPts val="0"/>
              </a:spcBef>
            </a:pPr>
            <a:endParaRPr lang="en-US" sz="2000" dirty="0">
              <a:solidFill>
                <a:prstClr val="white"/>
              </a:solidFill>
              <a:latin typeface="Calibri" panose="020F0502020204030204"/>
            </a:endParaRPr>
          </a:p>
          <a:p>
            <a:pPr marL="285750" lvl="1" indent="-342900">
              <a:spcBef>
                <a:spcPts val="0"/>
              </a:spcBef>
            </a:pPr>
            <a:r>
              <a:rPr lang="en-US" sz="2000" dirty="0">
                <a:solidFill>
                  <a:prstClr val="white"/>
                </a:solidFill>
                <a:latin typeface="Calibri" panose="020F0502020204030204"/>
              </a:rPr>
              <a:t>These data are block-averaged, which reduces variance in the reconstructed signals. Visualizing the un-averaged data (next) can help in interpretation. </a:t>
            </a:r>
          </a:p>
          <a:p>
            <a:pPr marL="285750" lvl="1" indent="-342900">
              <a:spcBef>
                <a:spcPts val="0"/>
              </a:spcBef>
            </a:pPr>
            <a:endParaRPr lang="en-US" sz="2000" dirty="0">
              <a:solidFill>
                <a:prstClr val="white"/>
              </a:solidFill>
              <a:latin typeface="Calibri" panose="020F0502020204030204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Explore the not-block-averaged data a bit more interactively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HbOvol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Good_Vox2vol(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cortex_HbO,A.info.tissue.dim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Params.Scale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=2e-3;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Params.Th.P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=1e-3;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Params.Th.N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=-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Params.Th.P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PlotSlicesTimeTrace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MNI_dim,A.info.tissue.dim,Params,HbOvol,info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dirty="0"/>
          </a:p>
          <a:p>
            <a:pPr marL="285750" lvl="1" indent="-342900">
              <a:spcBef>
                <a:spcPts val="0"/>
              </a:spcBef>
            </a:pPr>
            <a:endParaRPr lang="en-US" sz="2000" dirty="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8998" y="283702"/>
            <a:ext cx="3247737" cy="30421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8998" y="3674728"/>
            <a:ext cx="3247737" cy="304212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4F8FC29-F8DB-1880-D904-066725F860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9439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584" y="56227"/>
            <a:ext cx="11508015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Visualization of reconstructed data on a surface model of the cortex</a:t>
            </a:r>
          </a:p>
        </p:txBody>
      </p:sp>
      <p:sp>
        <p:nvSpPr>
          <p:cNvPr id="6" name="Rectangle 5"/>
          <p:cNvSpPr/>
          <p:nvPr/>
        </p:nvSpPr>
        <p:spPr>
          <a:xfrm>
            <a:off x="387179" y="1994739"/>
            <a:ext cx="7776519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rgbClr val="228B22"/>
                </a:solidFill>
                <a:latin typeface="Courier New" panose="02070309020205020404" pitchFamily="49" charset="0"/>
              </a:rPr>
              <a:t>%% Select Surface visualizations</a:t>
            </a:r>
          </a:p>
          <a:p>
            <a:r>
              <a:rPr lang="en-US" sz="1200" b="1" dirty="0">
                <a:latin typeface="Courier New" panose="02070309020205020404" pitchFamily="49" charset="0"/>
              </a:rPr>
              <a:t>if ~exist('</a:t>
            </a:r>
            <a:r>
              <a:rPr lang="en-US" sz="1200" b="1" dirty="0" err="1">
                <a:latin typeface="Courier New" panose="02070309020205020404" pitchFamily="49" charset="0"/>
              </a:rPr>
              <a:t>MNIl</a:t>
            </a:r>
            <a:r>
              <a:rPr lang="en-US" sz="1200" b="1" dirty="0">
                <a:latin typeface="Courier New" panose="02070309020205020404" pitchFamily="49" charset="0"/>
              </a:rPr>
              <a:t>', '</a:t>
            </a:r>
            <a:r>
              <a:rPr lang="en-US" sz="1200" b="1" dirty="0" err="1">
                <a:latin typeface="Courier New" panose="02070309020205020404" pitchFamily="49" charset="0"/>
              </a:rPr>
              <a:t>var</a:t>
            </a:r>
            <a:r>
              <a:rPr lang="en-US" sz="1200" b="1" dirty="0">
                <a:latin typeface="Courier New" panose="02070309020205020404" pitchFamily="49" charset="0"/>
              </a:rPr>
              <a:t>'),load(['MNI164k_big.mat']);end</a:t>
            </a:r>
          </a:p>
          <a:p>
            <a:r>
              <a:rPr lang="en-US" sz="1200" b="1" dirty="0" err="1">
                <a:latin typeface="Courier New" panose="02070309020205020404" pitchFamily="49" charset="0"/>
              </a:rPr>
              <a:t>HbO_atlas</a:t>
            </a:r>
            <a:r>
              <a:rPr lang="en-US" sz="1200" b="1" dirty="0">
                <a:latin typeface="Courier New" panose="02070309020205020404" pitchFamily="49" charset="0"/>
              </a:rPr>
              <a:t> = affine3d_img(</a:t>
            </a:r>
            <a:r>
              <a:rPr lang="en-US" sz="1200" b="1" dirty="0" err="1">
                <a:latin typeface="Courier New" panose="02070309020205020404" pitchFamily="49" charset="0"/>
              </a:rPr>
              <a:t>badata_HbOvol,A.info.tissue.dim,infoB,eye</a:t>
            </a:r>
            <a:r>
              <a:rPr lang="en-US" sz="1200" b="1" dirty="0">
                <a:latin typeface="Courier New" panose="02070309020205020404" pitchFamily="49" charset="0"/>
              </a:rPr>
              <a:t>(4));</a:t>
            </a:r>
          </a:p>
          <a:p>
            <a:r>
              <a:rPr lang="en-US" sz="1200" b="1" dirty="0" err="1">
                <a:latin typeface="Courier New" panose="02070309020205020404" pitchFamily="49" charset="0"/>
              </a:rPr>
              <a:t>tp_Eg_atlas</a:t>
            </a:r>
            <a:r>
              <a:rPr lang="en-US" sz="1200" b="1" dirty="0">
                <a:latin typeface="Courier New" panose="02070309020205020404" pitchFamily="49" charset="0"/>
              </a:rPr>
              <a:t>=squeeze(</a:t>
            </a:r>
            <a:r>
              <a:rPr lang="en-US" sz="1200" b="1" dirty="0" err="1">
                <a:latin typeface="Courier New" panose="02070309020205020404" pitchFamily="49" charset="0"/>
              </a:rPr>
              <a:t>HbO_atlas</a:t>
            </a:r>
            <a:r>
              <a:rPr lang="en-US" sz="1200" b="1" dirty="0">
                <a:latin typeface="Courier New" panose="02070309020205020404" pitchFamily="49" charset="0"/>
              </a:rPr>
              <a:t>(:,:,:,</a:t>
            </a:r>
            <a:r>
              <a:rPr lang="en-US" sz="1200" b="1" dirty="0" err="1">
                <a:latin typeface="Courier New" panose="02070309020205020404" pitchFamily="49" charset="0"/>
              </a:rPr>
              <a:t>tp</a:t>
            </a:r>
            <a:r>
              <a:rPr lang="en-US" sz="1200" b="1" dirty="0">
                <a:latin typeface="Courier New" panose="02070309020205020404" pitchFamily="49" charset="0"/>
              </a:rPr>
              <a:t>));</a:t>
            </a:r>
          </a:p>
          <a:p>
            <a:r>
              <a:rPr lang="en-US" sz="1200" b="1" dirty="0" err="1">
                <a:latin typeface="Courier New" panose="02070309020205020404" pitchFamily="49" charset="0"/>
              </a:rPr>
              <a:t>pS</a:t>
            </a:r>
            <a:r>
              <a:rPr lang="en-US" sz="1200" b="1" dirty="0">
                <a:latin typeface="Courier New" panose="02070309020205020404" pitchFamily="49" charset="0"/>
              </a:rPr>
              <a:t>=</a:t>
            </a:r>
            <a:r>
              <a:rPr lang="en-US" sz="1200" b="1" dirty="0" err="1">
                <a:latin typeface="Courier New" panose="02070309020205020404" pitchFamily="49" charset="0"/>
              </a:rPr>
              <a:t>Params</a:t>
            </a:r>
            <a:r>
              <a:rPr lang="en-US" sz="1200" b="1" dirty="0">
                <a:latin typeface="Courier New" panose="02070309020205020404" pitchFamily="49" charset="0"/>
              </a:rPr>
              <a:t>;</a:t>
            </a:r>
          </a:p>
          <a:p>
            <a:r>
              <a:rPr lang="en-US" sz="1200" b="1" dirty="0" err="1">
                <a:latin typeface="Courier New" panose="02070309020205020404" pitchFamily="49" charset="0"/>
              </a:rPr>
              <a:t>pS.view</a:t>
            </a:r>
            <a:r>
              <a:rPr lang="en-US" sz="1200" b="1" dirty="0">
                <a:latin typeface="Courier New" panose="02070309020205020404" pitchFamily="49" charset="0"/>
              </a:rPr>
              <a:t>='post';</a:t>
            </a:r>
          </a:p>
          <a:p>
            <a:endParaRPr lang="en-US" sz="1200" b="1" dirty="0">
              <a:latin typeface="Courier New" panose="02070309020205020404" pitchFamily="49" charset="0"/>
            </a:endParaRPr>
          </a:p>
          <a:p>
            <a:r>
              <a:rPr lang="en-US" sz="1200" b="1" dirty="0" err="1">
                <a:latin typeface="Courier New" panose="02070309020205020404" pitchFamily="49" charset="0"/>
              </a:rPr>
              <a:t>pS.ctx</a:t>
            </a:r>
            <a:r>
              <a:rPr lang="en-US" sz="1200" b="1" dirty="0">
                <a:latin typeface="Courier New" panose="02070309020205020404" pitchFamily="49" charset="0"/>
              </a:rPr>
              <a:t>='</a:t>
            </a:r>
            <a:r>
              <a:rPr lang="en-US" sz="1200" b="1" dirty="0" err="1">
                <a:latin typeface="Courier New" panose="02070309020205020404" pitchFamily="49" charset="0"/>
              </a:rPr>
              <a:t>std</a:t>
            </a:r>
            <a:r>
              <a:rPr lang="en-US" sz="1200" b="1" dirty="0">
                <a:latin typeface="Courier New" panose="02070309020205020404" pitchFamily="49" charset="0"/>
              </a:rPr>
              <a:t>'; </a:t>
            </a:r>
            <a:r>
              <a:rPr lang="en-US" sz="1200" b="1" dirty="0">
                <a:solidFill>
                  <a:srgbClr val="228B22"/>
                </a:solidFill>
                <a:latin typeface="Courier New" panose="02070309020205020404" pitchFamily="49" charset="0"/>
              </a:rPr>
              <a:t>% Standard </a:t>
            </a:r>
            <a:r>
              <a:rPr lang="en-US" sz="1200" b="1" dirty="0" err="1">
                <a:solidFill>
                  <a:srgbClr val="228B22"/>
                </a:solidFill>
                <a:latin typeface="Courier New" panose="02070309020205020404" pitchFamily="49" charset="0"/>
              </a:rPr>
              <a:t>pial</a:t>
            </a:r>
            <a:r>
              <a:rPr lang="en-US" sz="1200" b="1" dirty="0">
                <a:solidFill>
                  <a:srgbClr val="228B22"/>
                </a:solidFill>
                <a:latin typeface="Courier New" panose="02070309020205020404" pitchFamily="49" charset="0"/>
              </a:rPr>
              <a:t> cortical view</a:t>
            </a:r>
          </a:p>
          <a:p>
            <a:r>
              <a:rPr lang="en-US" sz="1200" b="1" dirty="0" err="1">
                <a:latin typeface="Courier New" panose="02070309020205020404" pitchFamily="49" charset="0"/>
              </a:rPr>
              <a:t>PlotInterpSurfMesh</a:t>
            </a:r>
            <a:r>
              <a:rPr lang="en-US" sz="1200" b="1" dirty="0">
                <a:latin typeface="Courier New" panose="02070309020205020404" pitchFamily="49" charset="0"/>
              </a:rPr>
              <a:t>(</a:t>
            </a:r>
            <a:r>
              <a:rPr lang="en-US" sz="1200" b="1" dirty="0" err="1">
                <a:latin typeface="Courier New" panose="02070309020205020404" pitchFamily="49" charset="0"/>
              </a:rPr>
              <a:t>tp_Eg_atlas</a:t>
            </a:r>
            <a:r>
              <a:rPr lang="en-US" sz="1200" b="1" dirty="0">
                <a:latin typeface="Courier New" panose="02070309020205020404" pitchFamily="49" charset="0"/>
              </a:rPr>
              <a:t>, </a:t>
            </a:r>
            <a:r>
              <a:rPr lang="en-US" sz="1200" b="1" dirty="0" err="1">
                <a:latin typeface="Courier New" panose="02070309020205020404" pitchFamily="49" charset="0"/>
              </a:rPr>
              <a:t>MNIl,MNIr</a:t>
            </a:r>
            <a:r>
              <a:rPr lang="en-US" sz="1200" b="1" dirty="0">
                <a:latin typeface="Courier New" panose="02070309020205020404" pitchFamily="49" charset="0"/>
              </a:rPr>
              <a:t>, </a:t>
            </a:r>
            <a:r>
              <a:rPr lang="en-US" sz="1200" b="1" dirty="0" err="1">
                <a:latin typeface="Courier New" panose="02070309020205020404" pitchFamily="49" charset="0"/>
              </a:rPr>
              <a:t>infoB</a:t>
            </a:r>
            <a:r>
              <a:rPr lang="en-US" sz="1200" b="1" dirty="0">
                <a:latin typeface="Courier New" panose="02070309020205020404" pitchFamily="49" charset="0"/>
              </a:rPr>
              <a:t>, </a:t>
            </a:r>
            <a:r>
              <a:rPr lang="en-US" sz="1200" b="1" dirty="0" err="1">
                <a:latin typeface="Courier New" panose="02070309020205020404" pitchFamily="49" charset="0"/>
              </a:rPr>
              <a:t>pS</a:t>
            </a:r>
            <a:r>
              <a:rPr lang="en-US" sz="1200" b="1" dirty="0">
                <a:latin typeface="Courier New" panose="02070309020205020404" pitchFamily="49" charset="0"/>
              </a:rPr>
              <a:t>);</a:t>
            </a:r>
          </a:p>
          <a:p>
            <a:r>
              <a:rPr lang="en-US" sz="1200" b="1" dirty="0">
                <a:latin typeface="Courier New" panose="02070309020205020404" pitchFamily="49" charset="0"/>
              </a:rPr>
              <a:t> </a:t>
            </a:r>
          </a:p>
          <a:p>
            <a:r>
              <a:rPr lang="en-US" sz="1200" b="1" dirty="0" err="1">
                <a:latin typeface="Courier New" panose="02070309020205020404" pitchFamily="49" charset="0"/>
              </a:rPr>
              <a:t>pS.ctx</a:t>
            </a:r>
            <a:r>
              <a:rPr lang="en-US" sz="1200" b="1" dirty="0">
                <a:latin typeface="Courier New" panose="02070309020205020404" pitchFamily="49" charset="0"/>
              </a:rPr>
              <a:t>='</a:t>
            </a:r>
            <a:r>
              <a:rPr lang="en-US" sz="1200" b="1" dirty="0" err="1">
                <a:latin typeface="Courier New" panose="02070309020205020404" pitchFamily="49" charset="0"/>
              </a:rPr>
              <a:t>inf</a:t>
            </a:r>
            <a:r>
              <a:rPr lang="en-US" sz="1200" b="1" dirty="0">
                <a:latin typeface="Courier New" panose="02070309020205020404" pitchFamily="49" charset="0"/>
              </a:rPr>
              <a:t>'; </a:t>
            </a:r>
            <a:r>
              <a:rPr lang="en-US" sz="1200" b="1" dirty="0">
                <a:solidFill>
                  <a:srgbClr val="228B22"/>
                </a:solidFill>
                <a:latin typeface="Courier New" panose="02070309020205020404" pitchFamily="49" charset="0"/>
              </a:rPr>
              <a:t>% Inflated </a:t>
            </a:r>
            <a:r>
              <a:rPr lang="en-US" sz="1200" b="1" dirty="0" err="1">
                <a:solidFill>
                  <a:srgbClr val="228B22"/>
                </a:solidFill>
                <a:latin typeface="Courier New" panose="02070309020205020404" pitchFamily="49" charset="0"/>
              </a:rPr>
              <a:t>pial</a:t>
            </a:r>
            <a:r>
              <a:rPr lang="en-US" sz="1200" b="1" dirty="0">
                <a:solidFill>
                  <a:srgbClr val="228B22"/>
                </a:solidFill>
                <a:latin typeface="Courier New" panose="02070309020205020404" pitchFamily="49" charset="0"/>
              </a:rPr>
              <a:t> cortical view</a:t>
            </a:r>
          </a:p>
          <a:p>
            <a:r>
              <a:rPr lang="en-US" sz="1200" b="1" dirty="0" err="1">
                <a:latin typeface="Courier New" panose="02070309020205020404" pitchFamily="49" charset="0"/>
              </a:rPr>
              <a:t>PlotInterpSurfMesh</a:t>
            </a:r>
            <a:r>
              <a:rPr lang="en-US" sz="1200" b="1" dirty="0">
                <a:latin typeface="Courier New" panose="02070309020205020404" pitchFamily="49" charset="0"/>
              </a:rPr>
              <a:t>(</a:t>
            </a:r>
            <a:r>
              <a:rPr lang="en-US" sz="1200" b="1" dirty="0" err="1">
                <a:latin typeface="Courier New" panose="02070309020205020404" pitchFamily="49" charset="0"/>
              </a:rPr>
              <a:t>tp_Eg_atlas</a:t>
            </a:r>
            <a:r>
              <a:rPr lang="en-US" sz="1200" b="1" dirty="0">
                <a:latin typeface="Courier New" panose="02070309020205020404" pitchFamily="49" charset="0"/>
              </a:rPr>
              <a:t>, </a:t>
            </a:r>
            <a:r>
              <a:rPr lang="en-US" sz="1200" b="1" dirty="0" err="1">
                <a:latin typeface="Courier New" panose="02070309020205020404" pitchFamily="49" charset="0"/>
              </a:rPr>
              <a:t>MNIl,MNIr</a:t>
            </a:r>
            <a:r>
              <a:rPr lang="en-US" sz="1200" b="1" dirty="0">
                <a:latin typeface="Courier New" panose="02070309020205020404" pitchFamily="49" charset="0"/>
              </a:rPr>
              <a:t>, </a:t>
            </a:r>
            <a:r>
              <a:rPr lang="en-US" sz="1200" b="1" dirty="0" err="1">
                <a:latin typeface="Courier New" panose="02070309020205020404" pitchFamily="49" charset="0"/>
              </a:rPr>
              <a:t>infoB</a:t>
            </a:r>
            <a:r>
              <a:rPr lang="en-US" sz="1200" b="1" dirty="0">
                <a:latin typeface="Courier New" panose="02070309020205020404" pitchFamily="49" charset="0"/>
              </a:rPr>
              <a:t>, </a:t>
            </a:r>
            <a:r>
              <a:rPr lang="en-US" sz="1200" b="1" dirty="0" err="1">
                <a:latin typeface="Courier New" panose="02070309020205020404" pitchFamily="49" charset="0"/>
              </a:rPr>
              <a:t>pS</a:t>
            </a:r>
            <a:r>
              <a:rPr lang="en-US" sz="1200" b="1" dirty="0">
                <a:latin typeface="Courier New" panose="02070309020205020404" pitchFamily="49" charset="0"/>
              </a:rPr>
              <a:t>);</a:t>
            </a:r>
          </a:p>
          <a:p>
            <a:r>
              <a:rPr lang="en-US" sz="1200" b="1" dirty="0">
                <a:latin typeface="Courier New" panose="02070309020205020404" pitchFamily="49" charset="0"/>
              </a:rPr>
              <a:t> </a:t>
            </a:r>
          </a:p>
          <a:p>
            <a:r>
              <a:rPr lang="en-US" sz="1200" b="1" dirty="0" err="1">
                <a:latin typeface="Courier New" panose="02070309020205020404" pitchFamily="49" charset="0"/>
              </a:rPr>
              <a:t>pS.ctx</a:t>
            </a:r>
            <a:r>
              <a:rPr lang="en-US" sz="1200" b="1" dirty="0">
                <a:latin typeface="Courier New" panose="02070309020205020404" pitchFamily="49" charset="0"/>
              </a:rPr>
              <a:t>='</a:t>
            </a:r>
            <a:r>
              <a:rPr lang="en-US" sz="1200" b="1" dirty="0" err="1">
                <a:latin typeface="Courier New" panose="02070309020205020404" pitchFamily="49" charset="0"/>
              </a:rPr>
              <a:t>vinf</a:t>
            </a:r>
            <a:r>
              <a:rPr lang="en-US" sz="1200" b="1" dirty="0">
                <a:latin typeface="Courier New" panose="02070309020205020404" pitchFamily="49" charset="0"/>
              </a:rPr>
              <a:t>';% </a:t>
            </a:r>
            <a:r>
              <a:rPr lang="en-US" sz="1200" b="1" dirty="0">
                <a:solidFill>
                  <a:srgbClr val="228B22"/>
                </a:solidFill>
                <a:latin typeface="Courier New" panose="02070309020205020404" pitchFamily="49" charset="0"/>
              </a:rPr>
              <a:t>Very Inflated </a:t>
            </a:r>
            <a:r>
              <a:rPr lang="en-US" sz="1200" b="1" dirty="0" err="1">
                <a:solidFill>
                  <a:srgbClr val="228B22"/>
                </a:solidFill>
                <a:latin typeface="Courier New" panose="02070309020205020404" pitchFamily="49" charset="0"/>
              </a:rPr>
              <a:t>pial</a:t>
            </a:r>
            <a:r>
              <a:rPr lang="en-US" sz="1200" b="1" dirty="0">
                <a:solidFill>
                  <a:srgbClr val="228B22"/>
                </a:solidFill>
                <a:latin typeface="Courier New" panose="02070309020205020404" pitchFamily="49" charset="0"/>
              </a:rPr>
              <a:t> cortical view</a:t>
            </a:r>
            <a:endParaRPr lang="en-US" sz="1200" b="1" dirty="0">
              <a:latin typeface="Courier New" panose="02070309020205020404" pitchFamily="49" charset="0"/>
            </a:endParaRPr>
          </a:p>
          <a:p>
            <a:r>
              <a:rPr lang="en-US" sz="1200" b="1" dirty="0" err="1">
                <a:latin typeface="Courier New" panose="02070309020205020404" pitchFamily="49" charset="0"/>
              </a:rPr>
              <a:t>PlotInterpSurfMesh</a:t>
            </a:r>
            <a:r>
              <a:rPr lang="en-US" sz="1200" b="1" dirty="0">
                <a:latin typeface="Courier New" panose="02070309020205020404" pitchFamily="49" charset="0"/>
              </a:rPr>
              <a:t>(</a:t>
            </a:r>
            <a:r>
              <a:rPr lang="en-US" sz="1200" b="1" dirty="0" err="1">
                <a:latin typeface="Courier New" panose="02070309020205020404" pitchFamily="49" charset="0"/>
              </a:rPr>
              <a:t>tp_Eg_atlas</a:t>
            </a:r>
            <a:r>
              <a:rPr lang="en-US" sz="1200" b="1" dirty="0">
                <a:latin typeface="Courier New" panose="02070309020205020404" pitchFamily="49" charset="0"/>
              </a:rPr>
              <a:t>, </a:t>
            </a:r>
            <a:r>
              <a:rPr lang="en-US" sz="1200" b="1" dirty="0" err="1">
                <a:latin typeface="Courier New" panose="02070309020205020404" pitchFamily="49" charset="0"/>
              </a:rPr>
              <a:t>MNIl,MNIr</a:t>
            </a:r>
            <a:r>
              <a:rPr lang="en-US" sz="1200" b="1" dirty="0">
                <a:latin typeface="Courier New" panose="02070309020205020404" pitchFamily="49" charset="0"/>
              </a:rPr>
              <a:t>, </a:t>
            </a:r>
            <a:r>
              <a:rPr lang="en-US" sz="1200" b="1" dirty="0" err="1">
                <a:latin typeface="Courier New" panose="02070309020205020404" pitchFamily="49" charset="0"/>
              </a:rPr>
              <a:t>infoB</a:t>
            </a:r>
            <a:r>
              <a:rPr lang="en-US" sz="1200" b="1" dirty="0">
                <a:latin typeface="Courier New" panose="02070309020205020404" pitchFamily="49" charset="0"/>
              </a:rPr>
              <a:t>, </a:t>
            </a:r>
            <a:r>
              <a:rPr lang="en-US" sz="1200" b="1" dirty="0" err="1">
                <a:latin typeface="Courier New" panose="02070309020205020404" pitchFamily="49" charset="0"/>
              </a:rPr>
              <a:t>pS</a:t>
            </a:r>
            <a:r>
              <a:rPr lang="en-US" sz="1200" b="1" dirty="0">
                <a:latin typeface="Courier New" panose="02070309020205020404" pitchFamily="49" charset="0"/>
              </a:rPr>
              <a:t>);</a:t>
            </a:r>
          </a:p>
          <a:p>
            <a:endParaRPr lang="en-US" sz="1200" b="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4801" y="700442"/>
            <a:ext cx="2118593" cy="197810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4801" y="2656127"/>
            <a:ext cx="2118593" cy="197810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54801" y="4611813"/>
            <a:ext cx="2118593" cy="197810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5FCBE88-91A5-39C8-C4A7-A602A8E95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0658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96668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That’s It (For Now)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6145" y="1194485"/>
            <a:ext cx="10534363" cy="4917989"/>
          </a:xfrm>
        </p:spPr>
        <p:txBody>
          <a:bodyPr>
            <a:normAutofit fontScale="85000" lnSpcReduction="20000"/>
          </a:bodyPr>
          <a:lstStyle/>
          <a:p>
            <a:r>
              <a:rPr lang="en-US" sz="2000" dirty="0"/>
              <a:t>Congratulations! You have finished the </a:t>
            </a:r>
            <a:r>
              <a:rPr lang="en-US" sz="2000" dirty="0" err="1"/>
              <a:t>NeuroDOT</a:t>
            </a:r>
            <a:r>
              <a:rPr lang="en-US" sz="2000" dirty="0"/>
              <a:t> Tutorial for the full processing of CCW data acquired with the 24x28 visual pad.</a:t>
            </a:r>
          </a:p>
          <a:p>
            <a:endParaRPr lang="en-US" sz="2000" dirty="0"/>
          </a:p>
          <a:p>
            <a:r>
              <a:rPr lang="en-US" sz="2000" dirty="0"/>
              <a:t>See other Sample Results Appendices for example visualizations of these same processing steps on the other Sample Data included in the toolbox.</a:t>
            </a:r>
          </a:p>
          <a:p>
            <a:endParaRPr lang="en-US" sz="2000" dirty="0"/>
          </a:p>
          <a:p>
            <a:r>
              <a:rPr lang="en-US" sz="2000" dirty="0"/>
              <a:t>Also, see the </a:t>
            </a:r>
            <a:r>
              <a:rPr lang="en-US" sz="2000" dirty="0" err="1"/>
              <a:t>PreProcessing</a:t>
            </a:r>
            <a:r>
              <a:rPr lang="en-US" sz="2000" dirty="0"/>
              <a:t> and Reconstruction tutorials to gain a deeper understanding of the effects of altering the processing parameters. </a:t>
            </a:r>
          </a:p>
          <a:p>
            <a:endParaRPr lang="en-US" sz="2000" dirty="0"/>
          </a:p>
          <a:p>
            <a:r>
              <a:rPr lang="en-US" sz="2000" dirty="0"/>
              <a:t>For further questions or more information, please consult the </a:t>
            </a:r>
            <a:r>
              <a:rPr lang="en-US" sz="2000" dirty="0" err="1"/>
              <a:t>NeuroDOT</a:t>
            </a:r>
            <a:r>
              <a:rPr lang="en-US" sz="2000" dirty="0"/>
              <a:t> User Manual and the various Appendices.</a:t>
            </a:r>
          </a:p>
          <a:p>
            <a:endParaRPr lang="en-US" sz="2000" dirty="0"/>
          </a:p>
          <a:p>
            <a:r>
              <a:rPr lang="en-US" sz="2000" dirty="0" err="1"/>
              <a:t>NeuroDOT</a:t>
            </a:r>
            <a:r>
              <a:rPr lang="en-US" sz="2000" dirty="0"/>
              <a:t> Team:</a:t>
            </a:r>
          </a:p>
          <a:p>
            <a:pPr lvl="1"/>
            <a:r>
              <a:rPr lang="en-US" sz="1600" dirty="0"/>
              <a:t>Adam Eggebrecht (</a:t>
            </a:r>
            <a:r>
              <a:rPr lang="en-US" sz="1600" dirty="0">
                <a:solidFill>
                  <a:srgbClr val="00B0F0"/>
                </a:solidFill>
              </a:rPr>
              <a:t>aeggebre@wustl.edu</a:t>
            </a:r>
            <a:r>
              <a:rPr lang="en-US" sz="1600" dirty="0"/>
              <a:t>)</a:t>
            </a:r>
          </a:p>
          <a:p>
            <a:pPr lvl="1"/>
            <a:r>
              <a:rPr lang="en-US" dirty="0"/>
              <a:t>Emma Speh (</a:t>
            </a:r>
            <a:r>
              <a:rPr lang="en-US" dirty="0">
                <a:solidFill>
                  <a:srgbClr val="00B0F0"/>
                </a:solidFill>
              </a:rPr>
              <a:t>espeh@wustl.edu</a:t>
            </a:r>
            <a:r>
              <a:rPr lang="en-US" dirty="0"/>
              <a:t>)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Ari Segel (</a:t>
            </a:r>
            <a:r>
              <a:rPr lang="en-US" dirty="0">
                <a:solidFill>
                  <a:srgbClr val="00B0F0"/>
                </a:solidFill>
              </a:rPr>
              <a:t>ari@wustl.edu</a:t>
            </a:r>
            <a:r>
              <a:rPr lang="en-US" dirty="0"/>
              <a:t>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AA8FA2-9E25-5112-61B6-1ABD678A1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6841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181902" y="57692"/>
            <a:ext cx="12192000" cy="906162"/>
          </a:xfrm>
          <a:prstGeom prst="rect">
            <a:avLst/>
          </a:prstGeom>
        </p:spPr>
        <p:txBody>
          <a:bodyPr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>
                <a:solidFill>
                  <a:srgbClr val="FF0000"/>
                </a:solidFill>
                <a:latin typeface="Trebuchet MS" panose="020B0603020202020204"/>
              </a:rPr>
              <a:t>NeuroDOT</a:t>
            </a:r>
            <a:r>
              <a:rPr lang="en-US" dirty="0">
                <a:solidFill>
                  <a:srgbClr val="FF0000"/>
                </a:solidFill>
                <a:latin typeface="Trebuchet MS" panose="020B0603020202020204"/>
              </a:rPr>
              <a:t> Set-Up – Output Directory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rebuchet MS" panose="020B0603020202020204"/>
              <a:ea typeface="+mj-ea"/>
              <a:cs typeface="+mj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2E0816-40C2-4BB1-AB91-7C9064B6CEC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721" r="21562" b="4216"/>
          <a:stretch/>
        </p:blipFill>
        <p:spPr>
          <a:xfrm>
            <a:off x="181902" y="1097307"/>
            <a:ext cx="10745150" cy="21976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7E1B133-1AB9-408F-AC8A-6C76715E8DEB}"/>
              </a:ext>
            </a:extLst>
          </p:cNvPr>
          <p:cNvSpPr txBox="1"/>
          <p:nvPr/>
        </p:nvSpPr>
        <p:spPr>
          <a:xfrm>
            <a:off x="181902" y="1609807"/>
            <a:ext cx="8515557" cy="4652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Once you’ve set your path, the next thing you should do is set your output directory.</a:t>
            </a:r>
          </a:p>
          <a:p>
            <a:pPr marL="800100" lvl="1" indent="-3429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sz="2000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The output directory must be located within your path</a:t>
            </a:r>
          </a:p>
          <a:p>
            <a:pPr marL="800100" lvl="1" indent="-3429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If it isn’t</a:t>
            </a:r>
            <a:r>
              <a:rPr lang="en-US" sz="2000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 already in your path, you must add it to your path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  <a:lumOff val="25000"/>
                </a:prstClr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lang="en-US" sz="2000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You can set your own path to an output directory in the line shown above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lang="en-US" sz="2000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An output directory specifies the location where files will be saved</a:t>
            </a:r>
          </a:p>
          <a:p>
            <a:pPr marL="800100" lvl="1" indent="-3429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sz="2000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MATLAB, by default, will save files to the current directory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lang="en-US" sz="2000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The following line of code will change your current directory to the output directory that you just specified							    </a:t>
            </a:r>
            <a:r>
              <a:rPr lang="en-US" sz="2000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  <a:sym typeface="Wingdings" panose="05000000000000000000" pitchFamily="2" charset="2"/>
              </a:rPr>
              <a:t></a:t>
            </a:r>
            <a:endParaRPr lang="en-US" sz="2000" dirty="0">
              <a:solidFill>
                <a:prstClr val="white">
                  <a:lumMod val="75000"/>
                  <a:lumOff val="25000"/>
                </a:prstClr>
              </a:solidFill>
              <a:latin typeface="Trebuchet MS" panose="020B0603020202020204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lang="en-US" sz="2000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Now you can save outputs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  <a:lumOff val="25000"/>
                </a:prstClr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84C641-C861-4689-B9AB-ADB3F91D4B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0204" y="5174356"/>
            <a:ext cx="1630210" cy="296402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25B8497-924C-2DAE-8E3C-2D45C0F1C0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6237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Content Placeholder 2"/>
          <p:cNvSpPr txBox="1">
            <a:spLocks/>
          </p:cNvSpPr>
          <p:nvPr/>
        </p:nvSpPr>
        <p:spPr>
          <a:xfrm>
            <a:off x="135238" y="1172520"/>
            <a:ext cx="11855461" cy="939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In diffuse optical tomography (DOT), arrays of optical sources and detectors are used to perform functional neuroimaging experiments on task-based or resting state modes of human brain function.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96668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Diffuse Optical Tomography</a:t>
            </a:r>
          </a:p>
        </p:txBody>
      </p:sp>
      <p:sp>
        <p:nvSpPr>
          <p:cNvPr id="32" name="Content Placeholder 2"/>
          <p:cNvSpPr txBox="1">
            <a:spLocks/>
          </p:cNvSpPr>
          <p:nvPr/>
        </p:nvSpPr>
        <p:spPr>
          <a:xfrm>
            <a:off x="135238" y="2112320"/>
            <a:ext cx="5359400" cy="43799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Analyses are broken into several pipelines: </a:t>
            </a:r>
          </a:p>
          <a:p>
            <a:pPr lvl="1"/>
            <a:r>
              <a:rPr lang="en-US" dirty="0"/>
              <a:t>B: modeling of the tissue shape, optical property distribution, and source/detector locations</a:t>
            </a:r>
          </a:p>
          <a:p>
            <a:pPr lvl="1"/>
            <a:r>
              <a:rPr lang="en-US" dirty="0"/>
              <a:t>C: modeling of the light emission, diffusion, and detection through the head</a:t>
            </a:r>
          </a:p>
          <a:p>
            <a:pPr lvl="1"/>
            <a:r>
              <a:rPr lang="en-US" dirty="0">
                <a:solidFill>
                  <a:srgbClr val="00B0F0"/>
                </a:solidFill>
              </a:rPr>
              <a:t>D: preprocessing of the raw source-detector measurements</a:t>
            </a:r>
          </a:p>
          <a:p>
            <a:pPr lvl="1"/>
            <a:r>
              <a:rPr lang="en-US" dirty="0">
                <a:solidFill>
                  <a:srgbClr val="00B0F0"/>
                </a:solidFill>
              </a:rPr>
              <a:t>E: reconstruction and spectroscopy of the preprocessed data and light model into a functional neuroimaging volume </a:t>
            </a:r>
          </a:p>
          <a:p>
            <a:pPr lvl="1"/>
            <a:r>
              <a:rPr lang="en-US" dirty="0"/>
              <a:t>F: post-processing analysis of these results.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3027" y="1856065"/>
            <a:ext cx="5985551" cy="403406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6D3F43-75E3-0C16-46FD-B370A2F078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9785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96668" cy="815546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Pre-processing and Image Reconstruction</a:t>
            </a:r>
          </a:p>
        </p:txBody>
      </p:sp>
      <p:sp>
        <p:nvSpPr>
          <p:cNvPr id="32" name="Content Placeholder 2"/>
          <p:cNvSpPr txBox="1">
            <a:spLocks/>
          </p:cNvSpPr>
          <p:nvPr/>
        </p:nvSpPr>
        <p:spPr>
          <a:xfrm>
            <a:off x="127001" y="1093794"/>
            <a:ext cx="5734956" cy="52498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This tutorial will follow the </a:t>
            </a:r>
            <a:r>
              <a:rPr lang="en-US" b="1" i="1" dirty="0" err="1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NeuroDOT_Full_Processing_Script.m</a:t>
            </a:r>
            <a:r>
              <a:rPr lang="en-US" dirty="0"/>
              <a:t> </a:t>
            </a:r>
            <a:r>
              <a:rPr lang="en-US" dirty="0" err="1"/>
              <a:t>Matlab</a:t>
            </a:r>
            <a:r>
              <a:rPr lang="en-US" dirty="0"/>
              <a:t> file which can be found in the Documentation/Scripts folder. </a:t>
            </a:r>
          </a:p>
          <a:p>
            <a:r>
              <a:rPr lang="en-US" dirty="0"/>
              <a:t>The tutorial will: 	</a:t>
            </a:r>
          </a:p>
          <a:p>
            <a:pPr lvl="1"/>
            <a:r>
              <a:rPr lang="en-US" dirty="0"/>
              <a:t>Generate raw data quality assessment figures</a:t>
            </a:r>
          </a:p>
          <a:p>
            <a:pPr lvl="1"/>
            <a:r>
              <a:rPr lang="en-US" dirty="0"/>
              <a:t>Process and visualize source-detector measurements</a:t>
            </a:r>
          </a:p>
          <a:p>
            <a:pPr lvl="1"/>
            <a:r>
              <a:rPr lang="en-US" dirty="0"/>
              <a:t>Perform image reconstruction using a light model sensitivity matrix </a:t>
            </a:r>
            <a:r>
              <a:rPr lang="en-US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pPr lvl="1"/>
            <a:r>
              <a:rPr lang="en-US" dirty="0"/>
              <a:t>Visualize the reconstructed data</a:t>
            </a:r>
            <a:r>
              <a:rPr lang="en-US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US" dirty="0"/>
          </a:p>
          <a:p>
            <a:r>
              <a:rPr lang="en-US" dirty="0"/>
              <a:t>We will use data from a rotating-wedge retinotopy experiment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3027" y="1856065"/>
            <a:ext cx="5985551" cy="403406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7B611D-35C7-5E8F-6B97-B35A8C360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9357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96668" cy="815546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Pre-processing and Image Reconstruction</a:t>
            </a:r>
          </a:p>
        </p:txBody>
      </p:sp>
      <p:sp>
        <p:nvSpPr>
          <p:cNvPr id="32" name="Content Placeholder 2"/>
          <p:cNvSpPr txBox="1">
            <a:spLocks/>
          </p:cNvSpPr>
          <p:nvPr/>
        </p:nvSpPr>
        <p:spPr>
          <a:xfrm>
            <a:off x="127000" y="1093794"/>
            <a:ext cx="5897789" cy="524985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To fully processes the Sample Datasets contained within the toolbox, you will need to generate the Sensitivity matrices for the 24x28 and 96x92 (source x detector) arrays.</a:t>
            </a:r>
          </a:p>
          <a:p>
            <a:endParaRPr lang="en-US" dirty="0"/>
          </a:p>
          <a:p>
            <a:r>
              <a:rPr lang="en-US" dirty="0"/>
              <a:t>If these Sensitivity matrices have not yet been generated, you can make them using the files and scripts included in the toolbox. </a:t>
            </a:r>
          </a:p>
          <a:p>
            <a:endParaRPr lang="en-US" dirty="0"/>
          </a:p>
          <a:p>
            <a:r>
              <a:rPr lang="en-US" dirty="0">
                <a:solidFill>
                  <a:schemeClr val="tx1"/>
                </a:solidFill>
              </a:rPr>
              <a:t>To do so, please see the </a:t>
            </a:r>
            <a:r>
              <a:rPr lang="en-US" dirty="0">
                <a:solidFill>
                  <a:srgbClr val="00B0F0"/>
                </a:solidFill>
              </a:rPr>
              <a:t>NeuroDOT_Tutorial_Generating_a_Light_Model.pptx </a:t>
            </a:r>
            <a:r>
              <a:rPr lang="en-US" dirty="0">
                <a:solidFill>
                  <a:schemeClr val="tx1"/>
                </a:solidFill>
              </a:rPr>
              <a:t>and its associated script for the 24x28 array and the </a:t>
            </a:r>
            <a:r>
              <a:rPr lang="en-US" dirty="0">
                <a:solidFill>
                  <a:srgbClr val="00B0F0"/>
                </a:solidFill>
              </a:rPr>
              <a:t>…Pad_Adult_96x92_Example.pptx </a:t>
            </a:r>
            <a:r>
              <a:rPr lang="en-US" dirty="0">
                <a:solidFill>
                  <a:schemeClr val="tx1"/>
                </a:solidFill>
              </a:rPr>
              <a:t>and its associated script for the 96x92 array. 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After generating, be sure to add the name of the relevant Sensitivity matrix file to the </a:t>
            </a:r>
            <a:r>
              <a:rPr lang="en-US" dirty="0">
                <a:solidFill>
                  <a:srgbClr val="00B050"/>
                </a:solidFill>
              </a:rPr>
              <a:t>%% Load Measurement data </a:t>
            </a:r>
            <a:r>
              <a:rPr lang="en-US" dirty="0">
                <a:solidFill>
                  <a:schemeClr val="tx1"/>
                </a:solidFill>
              </a:rPr>
              <a:t>section of the </a:t>
            </a:r>
            <a:r>
              <a:rPr lang="en-US" dirty="0" err="1">
                <a:solidFill>
                  <a:schemeClr val="tx1"/>
                </a:solidFill>
              </a:rPr>
              <a:t>NeuroDOT_Full_Processing_Script_Tutorial.m</a:t>
            </a:r>
            <a:r>
              <a:rPr lang="en-US" dirty="0">
                <a:solidFill>
                  <a:schemeClr val="tx1"/>
                </a:solidFill>
              </a:rPr>
              <a:t> script.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3027" y="1856065"/>
            <a:ext cx="5985551" cy="403406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C05D4A-23DE-3C9D-DC9A-8154D2E436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9881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181902" y="57692"/>
            <a:ext cx="12192000" cy="906162"/>
          </a:xfrm>
          <a:prstGeom prst="rect">
            <a:avLst/>
          </a:prstGeom>
        </p:spPr>
        <p:txBody>
          <a:bodyPr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FF0000"/>
                </a:solidFill>
                <a:latin typeface="Trebuchet MS" panose="020B0603020202020204"/>
              </a:rPr>
              <a:t>Running the script – Author’s Note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rebuchet MS" panose="020B0603020202020204"/>
              <a:ea typeface="+mj-ea"/>
              <a:cs typeface="+mj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7E1B133-1AB9-408F-AC8A-6C76715E8DEB}"/>
              </a:ext>
            </a:extLst>
          </p:cNvPr>
          <p:cNvSpPr txBox="1"/>
          <p:nvPr/>
        </p:nvSpPr>
        <p:spPr>
          <a:xfrm>
            <a:off x="181902" y="963854"/>
            <a:ext cx="5369234" cy="5483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lang="en-US" sz="2400" b="1" noProof="0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How the author runs the script</a:t>
            </a:r>
          </a:p>
          <a:p>
            <a:pPr marL="800100" lvl="1" indent="-342900" defTabSz="4572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sz="2000" noProof="0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Highlight and execute each chunk of code</a:t>
            </a:r>
          </a:p>
          <a:p>
            <a:pPr marL="1257300" lvl="2" indent="-342900" defTabSz="4572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kumimoji="0" lang="en-US" sz="2000" b="0" i="0" u="none" strike="noStrike" kern="1200" cap="none" spc="0" normalizeH="0" baseline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</a:rPr>
              <a:t>Ex: highlight</a:t>
            </a:r>
            <a:r>
              <a:rPr kumimoji="0" lang="en-US" sz="2000" b="0" i="0" u="none" strike="noStrike" kern="1200" cap="none" spc="0" normalizeH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</a:rPr>
              <a:t> lines 11 and 12 </a:t>
            </a:r>
            <a:r>
              <a:rPr kumimoji="0" lang="en-US" sz="2000" b="0" i="0" u="none" strike="noStrike" kern="1200" cap="none" spc="0" normalizeH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sym typeface="Wingdings" panose="05000000000000000000" pitchFamily="2" charset="2"/>
              </a:rPr>
              <a:t></a:t>
            </a:r>
            <a:r>
              <a:rPr kumimoji="0" lang="en-US" sz="2000" b="0" i="0" u="none" strike="noStrike" kern="1200" cap="none" spc="0" normalizeH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</a:rPr>
              <a:t> right click </a:t>
            </a:r>
            <a:r>
              <a:rPr kumimoji="0" lang="en-US" sz="2000" b="0" i="0" u="none" strike="noStrike" kern="1200" cap="none" spc="0" normalizeH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sym typeface="Wingdings" panose="05000000000000000000" pitchFamily="2" charset="2"/>
              </a:rPr>
              <a:t> hit “Evaluate Selection”</a:t>
            </a:r>
          </a:p>
          <a:p>
            <a:pPr marL="342900" indent="-342900" defTabSz="4572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sz="2000" baseline="0" noProof="0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  <a:sym typeface="Wingdings" panose="05000000000000000000" pitchFamily="2" charset="2"/>
              </a:rPr>
              <a:t>Alternate way of</a:t>
            </a:r>
            <a:r>
              <a:rPr lang="en-US" sz="2000" noProof="0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  <a:sym typeface="Wingdings" panose="05000000000000000000" pitchFamily="2" charset="2"/>
              </a:rPr>
              <a:t> running the script</a:t>
            </a:r>
          </a:p>
          <a:p>
            <a:pPr marL="800100" lvl="1" indent="-342900" defTabSz="4572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kumimoji="0" lang="en-US" sz="2000" b="0" i="0" u="none" strike="noStrike" kern="1200" cap="none" spc="0" normalizeH="0" baseline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sym typeface="Wingdings" panose="05000000000000000000" pitchFamily="2" charset="2"/>
              </a:rPr>
              <a:t>For</a:t>
            </a:r>
            <a:r>
              <a:rPr kumimoji="0" lang="en-US" sz="2000" b="0" i="0" u="none" strike="noStrike" kern="1200" cap="none" spc="0" normalizeH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sym typeface="Wingdings" panose="05000000000000000000" pitchFamily="2" charset="2"/>
              </a:rPr>
              <a:t> each section (beige) hit </a:t>
            </a:r>
            <a:r>
              <a:rPr kumimoji="0" lang="en-US" sz="2000" b="0" i="0" u="none" strike="noStrike" kern="1200" cap="none" spc="0" normalizeH="0" dirty="0" err="1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sym typeface="Wingdings" panose="05000000000000000000" pitchFamily="2" charset="2"/>
              </a:rPr>
              <a:t>ctrl+enter</a:t>
            </a:r>
            <a:endParaRPr kumimoji="0" lang="en-US" sz="2000" b="0" i="0" u="none" strike="noStrike" kern="1200" cap="none" spc="0" normalizeH="0" dirty="0">
              <a:ln>
                <a:noFill/>
              </a:ln>
              <a:solidFill>
                <a:prstClr val="white">
                  <a:lumMod val="75000"/>
                  <a:lumOff val="25000"/>
                </a:prstClr>
              </a:solidFill>
              <a:effectLst/>
              <a:uLnTx/>
              <a:uFillTx/>
              <a:latin typeface="Trebuchet MS" panose="020B0603020202020204"/>
              <a:sym typeface="Wingdings" panose="05000000000000000000" pitchFamily="2" charset="2"/>
            </a:endParaRPr>
          </a:p>
          <a:p>
            <a:pPr marL="800100" lvl="1" indent="-342900" defTabSz="4572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sz="2000" baseline="0" noProof="0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  <a:sym typeface="Wingdings" panose="05000000000000000000" pitchFamily="2" charset="2"/>
              </a:rPr>
              <a:t>This isn’t how the author does it, but it</a:t>
            </a:r>
            <a:r>
              <a:rPr lang="en-US" sz="2000" noProof="0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  <a:sym typeface="Wingdings" panose="05000000000000000000" pitchFamily="2" charset="2"/>
              </a:rPr>
              <a:t> will still work</a:t>
            </a:r>
          </a:p>
          <a:p>
            <a:pPr marL="342900" indent="-342900" defTabSz="4572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sz="2000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  <a:sym typeface="Wingdings" panose="05000000000000000000" pitchFamily="2" charset="2"/>
              </a:rPr>
              <a:t>Note: DO NOT HIT THE GREEN “RUN” BUTTON to run this script</a:t>
            </a:r>
            <a:endParaRPr lang="en-US" sz="2000" noProof="0" dirty="0">
              <a:solidFill>
                <a:prstClr val="white">
                  <a:lumMod val="75000"/>
                  <a:lumOff val="25000"/>
                </a:prstClr>
              </a:solidFill>
              <a:latin typeface="Trebuchet MS" panose="020B0603020202020204"/>
              <a:sym typeface="Wingdings" panose="05000000000000000000" pitchFamily="2" charset="2"/>
            </a:endParaRPr>
          </a:p>
          <a:p>
            <a:pPr marL="342900" indent="-342900" defTabSz="4572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endParaRPr lang="en-US" sz="2000" noProof="0" dirty="0">
              <a:solidFill>
                <a:prstClr val="white">
                  <a:lumMod val="75000"/>
                  <a:lumOff val="25000"/>
                </a:prstClr>
              </a:solidFill>
              <a:latin typeface="Trebuchet MS" panose="020B0603020202020204"/>
              <a:sym typeface="Wingdings" panose="05000000000000000000" pitchFamily="2" charset="2"/>
            </a:endParaRPr>
          </a:p>
          <a:p>
            <a:endParaRPr lang="en-US" sz="2800" dirty="0"/>
          </a:p>
        </p:txBody>
      </p:sp>
      <p:sp>
        <p:nvSpPr>
          <p:cNvPr id="3" name="Left Brace 2"/>
          <p:cNvSpPr/>
          <p:nvPr/>
        </p:nvSpPr>
        <p:spPr>
          <a:xfrm>
            <a:off x="6361773" y="1377770"/>
            <a:ext cx="435706" cy="3452227"/>
          </a:xfrm>
          <a:prstGeom prst="leftBrace">
            <a:avLst>
              <a:gd name="adj1" fmla="val 8333"/>
              <a:gd name="adj2" fmla="val 26003"/>
            </a:avLst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547651" y="1997470"/>
            <a:ext cx="8114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Example </a:t>
            </a:r>
          </a:p>
          <a:p>
            <a:r>
              <a:rPr lang="en-US" sz="1200" dirty="0"/>
              <a:t>section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9B29CF-B339-BF83-9D34-D6A8AAD631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F521F6C-A54E-00B1-70F8-6F1F416D72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8523" y="1377770"/>
            <a:ext cx="4981575" cy="3486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2053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96668" cy="815546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NeuroDOT_Data_Sample_CCW1.mat</a:t>
            </a:r>
          </a:p>
        </p:txBody>
      </p:sp>
      <p:sp>
        <p:nvSpPr>
          <p:cNvPr id="32" name="Content Placeholder 2"/>
          <p:cNvSpPr txBox="1">
            <a:spLocks/>
          </p:cNvSpPr>
          <p:nvPr/>
        </p:nvSpPr>
        <p:spPr>
          <a:xfrm>
            <a:off x="127000" y="1093794"/>
            <a:ext cx="5897789" cy="524985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Calibri" panose="020F0502020204030204" pitchFamily="34" charset="0"/>
              </a:rPr>
              <a:t>The CCW1 data set is one of those acquired for the </a:t>
            </a:r>
            <a:r>
              <a:rPr lang="en-US" i="1" dirty="0">
                <a:latin typeface="Calibri" panose="020F0502020204030204" pitchFamily="34" charset="0"/>
              </a:rPr>
              <a:t>Eggebrecht et al., </a:t>
            </a:r>
            <a:r>
              <a:rPr lang="en-US" i="1" dirty="0" err="1">
                <a:latin typeface="Calibri" panose="020F0502020204030204" pitchFamily="34" charset="0"/>
              </a:rPr>
              <a:t>Neuroimage</a:t>
            </a:r>
            <a:r>
              <a:rPr lang="en-US" i="1" dirty="0">
                <a:latin typeface="Calibri" panose="020F0502020204030204" pitchFamily="34" charset="0"/>
              </a:rPr>
              <a:t>, 2012</a:t>
            </a:r>
            <a:r>
              <a:rPr lang="en-US" dirty="0">
                <a:latin typeface="Calibri" panose="020F0502020204030204" pitchFamily="34" charset="0"/>
              </a:rPr>
              <a:t> paper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</a:rPr>
              <a:t>.</a:t>
            </a:r>
          </a:p>
          <a:p>
            <a:endParaRPr lang="en-US" dirty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</a:rPr>
              <a:t>Briefly, the participant gazed upon a fixation cross while a reversing checkerboard progressed in the counter-clockwise (CCW) direction.</a:t>
            </a:r>
          </a:p>
          <a:p>
            <a:endParaRPr lang="en-US" dirty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</a:rPr>
              <a:t>In the figures below, synchronization points labelled with a red line denote resting epochs; those with a green line denote the start of the CCW block wherein the flickering wedge is located at 6:00.</a:t>
            </a:r>
          </a:p>
          <a:p>
            <a:endParaRPr lang="en-US" dirty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</a:rPr>
              <a:t>Please see the paper for more information.</a:t>
            </a:r>
          </a:p>
          <a:p>
            <a:endParaRPr lang="en-US" dirty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r>
              <a:rPr lang="en-US" dirty="0" err="1">
                <a:solidFill>
                  <a:schemeClr val="tx1"/>
                </a:solidFill>
                <a:latin typeface="Calibri" panose="020F0502020204030204" pitchFamily="34" charset="0"/>
              </a:rPr>
              <a:t>Matlab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</a:rPr>
              <a:t> code segments that can be copied and pasted into </a:t>
            </a:r>
            <a:r>
              <a:rPr lang="en-US" dirty="0" err="1">
                <a:solidFill>
                  <a:schemeClr val="tx1"/>
                </a:solidFill>
                <a:latin typeface="Calibri" panose="020F0502020204030204" pitchFamily="34" charset="0"/>
              </a:rPr>
              <a:t>matlab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</a:rPr>
              <a:t> to be run are in 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Courier BOLD font</a:t>
            </a:r>
            <a:r>
              <a:rPr lang="en-US" sz="1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2319" y="566416"/>
            <a:ext cx="4779736" cy="280601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835773" y="3372430"/>
            <a:ext cx="6356227" cy="3485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dataset='CCW1'; </a:t>
            </a:r>
          </a:p>
          <a:p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load(['</a:t>
            </a:r>
            <a:r>
              <a:rPr lang="en-US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NeuroDOT_Data_Sample_',dataset,'.mat</a:t>
            </a:r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']); </a:t>
            </a:r>
            <a:r>
              <a:rPr lang="en-US" sz="105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data, info, flags</a:t>
            </a:r>
          </a:p>
          <a:p>
            <a:endParaRPr lang="en-US" sz="105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5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Set parameters for A and block length for quick processing examples</a:t>
            </a:r>
          </a:p>
          <a:p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switch dataset</a:t>
            </a:r>
          </a:p>
          <a:p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case {'CCW1','CCW2','CW1','OUT'}</a:t>
            </a:r>
          </a:p>
          <a:p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A_fn</a:t>
            </a:r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='A_AdultV24x28.mat';   </a:t>
            </a:r>
            <a:r>
              <a:rPr lang="en-US" sz="105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Sensitivity Matrix</a:t>
            </a:r>
          </a:p>
          <a:p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dt</a:t>
            </a:r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=36;                      </a:t>
            </a:r>
            <a:r>
              <a:rPr lang="en-US" sz="105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Block length</a:t>
            </a:r>
          </a:p>
          <a:p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tp</a:t>
            </a:r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=16;                      </a:t>
            </a:r>
            <a:r>
              <a:rPr lang="en-US" sz="105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Example (block averaged) time point</a:t>
            </a:r>
          </a:p>
          <a:p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</a:p>
          <a:p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case {'IN1'}</a:t>
            </a:r>
          </a:p>
          <a:p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A_fn</a:t>
            </a:r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='A_AdultV24x28.mat';   </a:t>
            </a:r>
            <a:r>
              <a:rPr lang="en-US" sz="105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Sensitivity Matrix</a:t>
            </a:r>
          </a:p>
          <a:p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dt</a:t>
            </a:r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=36;                      </a:t>
            </a:r>
            <a:r>
              <a:rPr lang="en-US" sz="105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Block length</a:t>
            </a:r>
          </a:p>
          <a:p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tp</a:t>
            </a:r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=32;                      </a:t>
            </a:r>
            <a:r>
              <a:rPr lang="en-US" sz="105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Example (block averaged) time point</a:t>
            </a:r>
          </a:p>
          <a:p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</a:p>
          <a:p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case {'HW1','HW2','RW1','GV1','HW3_Noisy'}</a:t>
            </a:r>
          </a:p>
          <a:p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A_fn</a:t>
            </a:r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='A_Adult_96x92_on_Example_Mesh_test.mat';   </a:t>
            </a:r>
            <a:r>
              <a:rPr lang="en-US" sz="105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Sensitivity Matrix</a:t>
            </a:r>
          </a:p>
          <a:p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dt</a:t>
            </a:r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=30;                      </a:t>
            </a:r>
            <a:r>
              <a:rPr lang="en-US" sz="105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Block length</a:t>
            </a:r>
          </a:p>
          <a:p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tp</a:t>
            </a:r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=16;                      </a:t>
            </a:r>
            <a:r>
              <a:rPr lang="en-US" sz="105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Example (block averaged) time point</a:t>
            </a:r>
          </a:p>
          <a:p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</a:p>
          <a:p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29039F-013C-7084-3B1B-62B8B11E0B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2551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0"/>
            <a:ext cx="12010341" cy="81554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Flow Chart for Pre-processing and Image Reconstruction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1468438" y="712442"/>
            <a:ext cx="2314834" cy="37894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DOT Acquisition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1445743" y="1386400"/>
            <a:ext cx="2360224" cy="321487"/>
          </a:xfrm>
          <a:prstGeom prst="roundRect">
            <a:avLst/>
          </a:prstGeom>
          <a:noFill/>
          <a:ln w="38100">
            <a:solidFill>
              <a:srgbClr val="24DF0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Log-mean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1359858" y="2013267"/>
            <a:ext cx="2531994" cy="321487"/>
          </a:xfrm>
          <a:prstGeom prst="roundRect">
            <a:avLst/>
          </a:prstGeom>
          <a:noFill/>
          <a:ln w="38100">
            <a:solidFill>
              <a:srgbClr val="24DF0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Detect noisy channels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1445743" y="2629233"/>
            <a:ext cx="2360224" cy="321487"/>
          </a:xfrm>
          <a:prstGeom prst="roundRect">
            <a:avLst/>
          </a:prstGeom>
          <a:noFill/>
          <a:ln w="38100">
            <a:solidFill>
              <a:srgbClr val="24DF0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Band-pass filter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959446" y="3272050"/>
            <a:ext cx="3332818" cy="293546"/>
          </a:xfrm>
          <a:prstGeom prst="roundRect">
            <a:avLst/>
          </a:prstGeom>
          <a:noFill/>
          <a:ln w="38100">
            <a:solidFill>
              <a:srgbClr val="24DF0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Superficial signal regression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1920904" y="4508206"/>
            <a:ext cx="1409902" cy="293546"/>
          </a:xfrm>
          <a:prstGeom prst="roundRect">
            <a:avLst/>
          </a:prstGeom>
          <a:noFill/>
          <a:ln w="38100">
            <a:solidFill>
              <a:srgbClr val="24DF0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Resample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2625855" y="1112041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2625855" y="3004339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2625855" y="1772441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2625855" y="2378734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2625855" y="3615716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2625855" y="4262219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2625855" y="4878559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/>
          <p:cNvSpPr/>
          <p:nvPr/>
        </p:nvSpPr>
        <p:spPr>
          <a:xfrm>
            <a:off x="1445743" y="3874082"/>
            <a:ext cx="2360224" cy="321487"/>
          </a:xfrm>
          <a:prstGeom prst="roundRect">
            <a:avLst/>
          </a:prstGeom>
          <a:noFill/>
          <a:ln w="38100">
            <a:solidFill>
              <a:srgbClr val="24DF0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Low-pass filter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1738960" y="5128126"/>
            <a:ext cx="1773790" cy="293546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Reconstruction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1738960" y="5731372"/>
            <a:ext cx="1773790" cy="293546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Spectroscopy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 flipH="1">
            <a:off x="2625855" y="5485385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2625855" y="6093487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/>
          <p:cNvSpPr/>
          <p:nvPr/>
        </p:nvSpPr>
        <p:spPr>
          <a:xfrm>
            <a:off x="1366854" y="6351292"/>
            <a:ext cx="2518002" cy="293546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Spatial normalization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576723" y="5008904"/>
            <a:ext cx="873514" cy="594292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Light</a:t>
            </a:r>
          </a:p>
          <a:p>
            <a:pPr algn="ctr"/>
            <a:r>
              <a:rPr lang="en-US" dirty="0"/>
              <a:t>Model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1488997" y="5305748"/>
            <a:ext cx="181384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3027" y="1856065"/>
            <a:ext cx="5985551" cy="403406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81A8ACF-4F20-77BE-86B7-11B55A1DAF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973918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8C59B386-999D-4CB6-B907-9F3997C027C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84741</TotalTime>
  <Words>4258</Words>
  <Application>Microsoft Office PowerPoint</Application>
  <PresentationFormat>Widescreen</PresentationFormat>
  <Paragraphs>457</Paragraphs>
  <Slides>26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Arial</vt:lpstr>
      <vt:lpstr>Calibri</vt:lpstr>
      <vt:lpstr>Cambria Math</vt:lpstr>
      <vt:lpstr>Courier New</vt:lpstr>
      <vt:lpstr>Trebuchet MS</vt:lpstr>
      <vt:lpstr>Wingdings 3</vt:lpstr>
      <vt:lpstr>Facet</vt:lpstr>
      <vt:lpstr>NeuroDOT</vt:lpstr>
      <vt:lpstr>PowerPoint Presentation</vt:lpstr>
      <vt:lpstr>PowerPoint Presentation</vt:lpstr>
      <vt:lpstr>Diffuse Optical Tomography</vt:lpstr>
      <vt:lpstr>Pre-processing and Image Reconstruction</vt:lpstr>
      <vt:lpstr>Pre-processing and Image Reconstruction</vt:lpstr>
      <vt:lpstr>PowerPoint Presentation</vt:lpstr>
      <vt:lpstr>NeuroDOT_Data_Sample_CCW1.mat</vt:lpstr>
      <vt:lpstr>Flow Chart for Pre-processing and Image Reconstruction</vt:lpstr>
      <vt:lpstr>Raw Data Quality Assessment:  Time Traces</vt:lpstr>
      <vt:lpstr>Raw Data Quality Assessment: Cap-relevant views</vt:lpstr>
      <vt:lpstr>Raw Data Quality Assessment: The signal and the noise</vt:lpstr>
      <vt:lpstr>Pre-processing</vt:lpstr>
      <vt:lpstr>Pre-processing: pre-filtering</vt:lpstr>
      <vt:lpstr>Pre-processing: post-filtering</vt:lpstr>
      <vt:lpstr>View effects of Pre-processing side-by-side</vt:lpstr>
      <vt:lpstr>View effects of Pre-processing side-by-side Gray plots</vt:lpstr>
      <vt:lpstr>View effects of Pre-processing Wavelength comparison</vt:lpstr>
      <vt:lpstr>View effects of Pre-processing Block averaging</vt:lpstr>
      <vt:lpstr>Reconstruction &amp; Spectroscopy</vt:lpstr>
      <vt:lpstr>Spatial normalization</vt:lpstr>
      <vt:lpstr>Visualization of Reconstructed Volumetric Images</vt:lpstr>
      <vt:lpstr>Visualization of Reconstructed Volumetric Images</vt:lpstr>
      <vt:lpstr>Visualization with Voxel Time Trace</vt:lpstr>
      <vt:lpstr>Visualization of reconstructed data on a surface model of the cortex</vt:lpstr>
      <vt:lpstr>That’s It (For Now)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ORLUser</dc:creator>
  <cp:lastModifiedBy>Ari Segel</cp:lastModifiedBy>
  <cp:revision>2140</cp:revision>
  <dcterms:created xsi:type="dcterms:W3CDTF">2016-10-13T23:27:35Z</dcterms:created>
  <dcterms:modified xsi:type="dcterms:W3CDTF">2022-08-26T19:26:21Z</dcterms:modified>
</cp:coreProperties>
</file>